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8" r:id="rId16"/>
    <p:sldId id="279" r:id="rId17"/>
    <p:sldId id="281" r:id="rId18"/>
    <p:sldId id="282" r:id="rId19"/>
    <p:sldId id="283" r:id="rId20"/>
    <p:sldId id="286" r:id="rId21"/>
    <p:sldId id="284" r:id="rId22"/>
    <p:sldId id="287" r:id="rId23"/>
    <p:sldId id="288" r:id="rId24"/>
    <p:sldId id="290" r:id="rId25"/>
    <p:sldId id="292" r:id="rId26"/>
    <p:sldId id="294" r:id="rId27"/>
    <p:sldId id="293" r:id="rId28"/>
    <p:sldId id="295" r:id="rId29"/>
    <p:sldId id="297" r:id="rId30"/>
    <p:sldId id="298" r:id="rId31"/>
    <p:sldId id="299" r:id="rId32"/>
    <p:sldId id="300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8" d="100"/>
          <a:sy n="98" d="100"/>
        </p:scale>
        <p:origin x="86" y="5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19:55:24.19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36 2826,'0'0,"-4"-2,1-1,-1 1,1-1,0 0,0 0,0 0,-2-3,3 3,1 0,0 0,0 1,0-1,1 0,-1 0,1 0,-1 0,1 0,0 0,0 0,0-2,2-19,0 0,2 0,0 1,2-1,2-5,14-34,11-20,10-11,5 3,3 1,4 3,18-18,54-59,92-89,79-53,13 13,157-104,-226 209,-134 111,41-19,-80 57,1 3,65-23,-81 39,0 3,1 2,1 3,21-1,13 4,0 4,0 4,55 8,271 39,-318-33,-25-3,1003 153,-714-78,-261-55,-1 6,49 25,-88-32,-1 3,-2 3,-1 2,20 19,-37-24,-2 3,-1 1,-2 1,-1 2,-2 1,4 11,-15-20,-2 1,-1 1,-2 1,-1 0,-2 1,-1 1,-2-1,-1 2,-2 0,-1 0,0 37,-6-18,-3 1,-2-1,-3 0,-3 8,-11 30,-3-1,-6 2,-7 5,-4-1,-5-3,-4-2,-45 63,-10-5,-6-5,-46 39,-77 65,-11-10,-11-11,-19-4,46-51,-8-11,-6-9,-7-12,-6-11,-6-11,-88 20,-189 31,-7-31,479-124,-252 63,197-44,-67 32,123-40,2 3,1 3,-29 22,50-27,2 2,1 1,1 3,2 1,-10 15,7-3,3 3,3 1,1 1,3 2,2 2,3 0,2 1,-13 59,12-26,5 2,3 1,5 0,4 1,4 54,4-68,4 0,4-1,3 1,3-2,16 40,-17-73,3-1,2 0,2-2,13 19,-16-31,3-1,0-1,2-1,1-1,1-1,9 5,5 0,1-1,1-2,2-2,0-1,24 7,39 13,93 25,57 5,157 21,272 16,-334-72,1-15,19-16,-119-13,0-12,-2-11,72-24,-48-9,162-61,240-123,-357 111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2:39.43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07.21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38.95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0,'2'0,"-1"1,1-1,-1 1,1-1,-1 1,0-1,1 1,-1 0,0-1,1 1,-1 0,0 0,0 0,0 0,0 0,0 0,9 7,407 260,-107-73,-204-129,4-5,2-5,79 26,360 112,-293-109,-168-54,942 300,-11-17,-364-106,-32 19,-511-182,92 29,63 8,216 42,98 29,329 143,143 41,1244 217,-1436-372,683 131,-1429-292</inkml:trace>
  <inkml:trace contextRef="#ctx0" brushRef="#br0" timeOffset="1370.254">811 4058,'4'-3,"0"0,1 1,-1-1,1 1,-1 0,1 0,0 1,0-1,0 1,0 0,4 0,7-2,338-67,2 1,1301-400,-466 125,717-94,-1051 287,166-32,1912-504,-2335 516,-545 152,-10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1:43.93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954.463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2:39.43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07.21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38.95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0,'2'0,"-1"1,1-1,-1 1,1-1,-1 1,0-1,1 1,-1 0,0-1,1 1,-1 0,0 0,0 0,0 0,0 0,0 0,9 7,407 260,-107-73,-204-129,4-5,2-5,79 26,360 112,-293-109,-168-54,942 300,-11-17,-364-106,-32 19,-511-182,92 29,63 8,216 42,98 29,329 143,143 41,1244 217,-1436-372,683 131,-1429-292</inkml:trace>
  <inkml:trace contextRef="#ctx0" brushRef="#br0" timeOffset="1370.254">811 4058,'4'-3,"0"0,1 1,-1-1,1 1,-1 0,1 0,0 1,0-1,0 1,0 0,4 0,7-2,338-67,2 1,1301-400,-466 125,717-94,-1051 287,166-32,1912-504,-2335 516,-545 152,-10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53.83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0,'2'0,"-1"1,1-1,-1 1,1-1,-1 1,0-1,1 1,-1 0,0-1,1 1,-1 0,0 0,0 0,0 0,0 0,0 0,9 7,407 260,-107-73,-204-129,4-5,2-5,79 26,360 112,-293-109,-168-54,942 300,-11-17,-364-106,-32 19,-511-182,92 29,63 8,216 42,98 29,329 143,143 41,1244 217,-1436-372,683 131,-1429-292</inkml:trace>
  <inkml:trace contextRef="#ctx0" brushRef="#br0" timeOffset="1">811 4058,'4'-3,"0"0,1 1,-1-1,1 1,-1 0,1 0,0 1,0-1,0 1,0 0,4 0,7-2,338-67,2 1,1301-400,-466 125,717-94,-1051 287,166-32,1912-504,-2335 516,-545 152,-10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1:43.93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954.463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2:39.43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19:55:31.91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1286 226,'-13'0,"0"-1,0-1,1 0,-1 0,0-1,1-1,0 0,0 0,-7-5,-115-60,9 3,97 53,-1 1,-1 1,-13-2,31 10,-1 1,1 0,0 0,-1 1,0 1,1 0,-1 1,1 0,-1 1,1 0,0 1,0 0,0 1,0 1,0 0,1 0,0 1,0 1,1 0,-1 0,2 1,-6 5,-10 11,1 2,1 0,2 2,0 0,2 1,0 4,-15 30,3 2,-10 33,17-34,3 1,2 1,4 0,3 1,2 1,3 19,4-46,3 0,2 0,1-1,2 1,2-1,1 0,3 0,1-1,1-1,3 0,3 4,-6-18,0-1,2 0,1-1,1-1,1-1,0 0,2-1,0-1,8 5,-11-11,1 0,0-1,0-1,1-1,1-1,-1 0,1-2,1 0,-1-1,1-1,0-1,4 0,0-2,0-1,0-1,0-2,0 0,-1-1,1-2,13-5,-7 0,-1-1,0-1,-1-2,0-1,13-11,0-4,-2-1,-1-2,-1-2,-2-1,-2-2,-1-2,6-14,-2 1,-3-2,-2-1,-2-2,8-28,-25 53,-2 0,-1-1,-1 0,-2 0,-2-1,-1 0,-2 0,-2-30,-1 47,-2 0,0 0,-1 0,-1 0,-1 1,0 0,-1 0,-1 0,-1 1,-1 0,0 1,-1 0,0 1,-2 0,0 1,0 0,-1 1,-1 0,0 2,-1-1,0 2,-13-6,-7-3,-1 3,0 1,-1 1,-1 3,0 1,-1 1,1 3,-2 1,1 2,0 1,-1 3,-20 3,17 1,-1 2,1 1,1 3,0 2,0 1,1 2,1 2,1 2,1 2,0 1,-4 6,11-5,1 1,1 1,1 1,2 2,0 0,-14 25,28-36,1 1,1 1,0 0,2 0,0 1,2 0,0 1,1 0,2 0,0 0,1 0,1 13,2-5,2-1,1 1,2-1,1 0,1 0,1-1,2 0,0 0,7 9,17 31,4-2,2-2,3-1,3 2,34 35,-41-57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07.21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38.95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0,'2'0,"-1"1,1-1,-1 1,1-1,-1 1,0-1,1 1,-1 0,0-1,1 1,-1 0,0 0,0 0,0 0,0 0,0 0,9 7,407 260,-107-73,-204-129,4-5,2-5,79 26,360 112,-293-109,-168-54,942 300,-11-17,-364-106,-32 19,-511-182,92 29,63 8,216 42,98 29,329 143,143 41,1244 217,-1436-372,683 131,-1429-292</inkml:trace>
  <inkml:trace contextRef="#ctx0" brushRef="#br0" timeOffset="1370.254">811 4058,'4'-3,"0"0,1 1,-1-1,1 1,-1 0,1 0,0 1,0-1,0 1,0 0,4 0,7-2,338-67,2 1,1301-400,-466 125,717-94,-1051 287,166-32,1912-504,-2335 516,-545 152,-10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53.83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0,'2'0,"-1"1,1-1,-1 1,1-1,-1 1,0-1,1 1,-1 0,0-1,1 1,-1 0,0 0,0 0,0 0,0 0,0 0,9 7,407 260,-107-73,-204-129,4-5,2-5,79 26,360 112,-293-109,-168-54,942 300,-11-17,-364-106,-32 19,-511-182,92 29,63 8,216 42,98 29,329 143,143 41,1244 217,-1436-372,683 131,-1429-292</inkml:trace>
  <inkml:trace contextRef="#ctx0" brushRef="#br0" timeOffset="1">811 4058,'4'-3,"0"0,1 1,-1-1,1 1,-1 0,1 0,0 1,0-1,0 1,0 0,4 0,7-2,338-67,2 1,1301-400,-466 125,717-94,-1051 287,166-32,1912-504,-2335 516,-545 152,-10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59.90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0,'2'0,"-1"1,1-1,-1 1,1-1,-1 1,0-1,1 1,-1 0,0-1,1 1,-1 0,0 0,0 0,0 0,0 0,0 0,9 7,407 260,-107-73,-204-129,4-5,2-5,79 26,360 112,-293-109,-168-54,942 300,-11-17,-364-106,-32 19,-511-182,92 29,63 8,216 42,98 29,329 143,143 41,1244 217,-1436-372,683 131,-1429-292</inkml:trace>
  <inkml:trace contextRef="#ctx0" brushRef="#br0" timeOffset="1">811 4058,'4'-3,"0"0,1 1,-1-1,1 1,-1 0,1 0,0 1,0-1,0 1,0 0,4 0,7-2,338-67,2 1,1301-400,-466 125,717-94,-1051 287,166-32,1912-504,-2335 516,-545 152,-10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47:08.09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4033 158,'-246'-2,"-274"4,466 4,0 3,1 1,0 3,1 2,-44 19,-87 25,30-17,2 7,-65 34,-99 48,-133 28,398-143,0 3,1 2,1 2,1 2,1 2,1 3,-7 7,-438 329,375-286,54-38,1 2,-5 9,47-36,0 0,1 2,1 0,0 0,2 2,0 0,2 0,-4 9,-6 22,2 1,3 0,2 2,2-1,3 2,-2 44,2 70,9 99,2-117,1-134,0 0,0 0,2-1,0 1,1-1,1 0,1 0,0-1,1 0,0 0,2-1,0 0,10 12,15 14,1-1,1-2,3-2,4 1,11 8,2-3,2-3,2-2,35 14,213 124,4 1,-257-149,0-3,1-2,2-3,54 10,157 19,153 2,521 29,-531-44,-340-26,-1 3,-1 3,25 11,-1-1,31 1,32-6,110 0,159-14,78 5,-281 3,365 14,442-27,-489-3,-488 1,1-3,0-3,-1-2,0-2,-1-3,0-2,-1-2,-1-2,3-5,-45 21,343-166,-259 119,-2-3,59-49,-85 54,45-34,92-89,-22 11,15-14,-171 150,-1-1,-2-1,0-1,-2-1,-1 0,-1-1,-2-1,-1-1,-1 0,-2-1,-1 0,1-13,63-284,-62 279,-2-1,-3 0,-2 0,-1 0,-4 0,-2-22,-1 56,1-1,-2 1,-1 0,0 0,-1 1,-1-1,-1 2,0-1,-1 1,-1 0,-1 0,-23-29,-1 2,-42-38,6 6,-18-14,-4 3,-3 5,-4 4,-3 4,18 19,-2 4,-3 4,-43-13,-39-21,-878-413,953 455,-1 4,-12 2,15 5,2-5,-40-20,66 21,-2 4,0 3,-2 3,-1 3,0 3,-3 3,-119-7,-2 9,-29 10,-1445 1,1632 2,0 1,0 3,0 0,1 3,-7 3,-35 9,14-2,0 2,1 3,-8 8,-20 8,62-29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47:14.55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6364 84,'-72'-4,"0"-2,1-4,-2-4,-46-6,-81 1,-1 8,-142 14,133-1,83-2,-381 12,404-3,2 4,-1 4,-93 30,40 4,2 8,3 6,3 6,3 7,3 7,-108 86,195-129,3 3,2 2,-36 44,-122 164,117-139,39-47,4 2,3 2,-6 18,-107 237,95-193,-139 336,163-362,6 1,4 2,-5 55,12-54,-6 0,6-25,3 2,4 6,-4 103,7 154,12-331</inkml:trace>
  <inkml:trace contextRef="#ctx0" brushRef="#br0" timeOffset="1461.596">1 3515,'1'15,"1"-1,0 1,1-1,1 0,0 0,1 0,0-1,1 1,1-1,0-1,2 3,4 9,50 86,4-3,70 82,178 193,-200-247,-95-111,372 461,-387-479,0 1,0 0,0 0,1 0,0-1,0 0,1-1,0 1,-5-4,1-1,0 0,0 1,0-1,0 0,0 0,0-1,1 1,-1-1,0 1,0-1,0 0,1 0,-1-1,0 1,0-1,0 1,0-1,0 0,3-1,17-7,0-1,-1-1,0-1,-1-1,6-5,101-81,-94 70,325-297,-89 73,-183 179,3 4,27-12,272-178,-346 231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1:43.93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954.463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1:43.93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954.463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2:39.43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1:43.93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954.463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2:39.43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34:07.21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14T21:21:43.93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1 316,'13'4,"23"2,32 0,26-2,24-1,14-1,7-1,7 0,-13-1,-16 4,-27 2</inkml:trace>
  <inkml:trace contextRef="#ctx0" brushRef="#br0" timeOffset="1954.463">1232 1,'7'1,"0"1,-1 0,0 0,1 1,-1 0,0 0,0 0,0 1,-1 0,1 0,2 3,17 11,233 128,-181-102,1-4,2-4,5-2,-85-34,1 0,-1 0,1 0,-1 1,1-1,-1 0,1 0,-1 0,1 1,-1-1,0 0,1 0,-1 1,1-1,-1 1,0-1,1 0,-1 1,0-1,1 1,-1-1,0 0,1 1,-1-1,0 1,0-1,0 1,0-1,1 1,-1-1,0 1,0-1,0 1,0 0,-14 13,-40 11,43-21,-5 3,-68 27,2 5,2 2,-37 28,31-20,63-37,0 0,1 2,1 0,-3 4,6-2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74B1D-7110-4BC8-920E-F5AA85344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73A374-987E-477D-8F92-B987F55BD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D589F3-B610-446E-9568-2B1DDC10C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0553B1-A547-4611-8025-837CFCBF6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448D56-5D14-4BFE-B6CC-5267F07E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31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8DB66-09C7-4CE6-BB78-C9E982282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C04293B-CB80-4D50-8932-706BFF41E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55BE21-2FD3-442A-9039-9DD0440C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8F591B-FFC4-418D-A640-FACCDC87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44CC80-393B-4998-A9A4-5E4CEF33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921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78966A-478C-4CE4-8F43-44152A2AB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7D6A8CE-9AB3-4578-8D23-5317E60B7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4A56C6-9D19-45B1-8A73-A6C0AF6E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CC7B32-866C-4DA8-ADDA-9CBFF38A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7494D1-F1BB-43AF-B463-5A2A8393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32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199B2-9B41-442A-B284-70411FCD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251D52-A7A7-4C06-AAA5-62B8CA060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211BE9-4DE9-421C-9736-785AAC77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2600E7-26B5-4CC7-AF24-526D8577F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5BEABF-E9F5-4F21-8220-3D445393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40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E996A-B12F-4C23-9030-149A3D2ED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C2F747-590A-4227-9FD7-84C7E0F9A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870663-8364-4769-99BD-1D9F95A6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302CB0-5192-4D7F-9C28-62479BFC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049EA3-6595-4384-A32E-017E0AA8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34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F48AA-2F55-4CED-B99A-4BA0CA0C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B5A970-6AD2-4602-85BC-E1845898B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038C9E-AAEE-4089-8518-70F887CD0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A0BD9B-E673-4CF5-B743-D1BA390E3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5E5CAF-B36C-48D7-A884-0AF0D401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3D2204-B804-4DF0-A1BD-6C2B1E20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81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257F9-4AAC-44E6-BC36-B97D7353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D6EEC0-31EA-4915-8C7C-F308A30DF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778B15-A193-402E-B8B4-12BB0C54B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6A396C-7CBE-40A2-9309-9BBE7F0A2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47B563-CEB1-4524-AAA2-A8A831E38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8552FB-531E-4A1E-8F14-6F92CD7C1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CFFEA34-CCFB-43B1-A336-2FF5E1959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9023992-4563-4C9A-AA3C-CC2F62BA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69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EBE2-C074-4ADB-9104-34875F209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E6FC16-D518-4AA0-8E00-DEDCA86B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C6FF69-BF30-4E67-B2CA-288A48433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66E8F9-94B7-466F-B9FC-3B854FF6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784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3ECE320-5966-4161-B9B5-F6E9A2572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F60560-059A-44CA-A957-5767C1C95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F928B1-7C21-4D75-BDF6-113545DC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04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6F61E-FAA8-4618-998E-F9FCB13C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DD76E-CC22-4C26-AAE5-8D2421D29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02737B-5A0F-42CE-BFAA-C831219D7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25D36B-3B36-4153-9783-6F8649C54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3F9CFE-FE9D-49DF-81D9-5175CD49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A16680-2D6B-40CE-AECF-C872FA9B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39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3715D-0B97-4F9B-AA5D-E6737046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CDEBC51-1269-4978-8BA7-8C62879E3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5505E9-4C2A-463D-A6C9-E044B1951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9784FC-F5FC-4BA1-A06D-74808BC1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C9B4DF-7083-4FBD-BE1F-A6B1F985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6F397B-04D1-4247-A581-9982E6C3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41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1F1340A-77EC-4624-B802-E0A12F35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E47C2B-35CF-4819-9D65-AF0AF685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84850B-878D-4148-88DD-1462A7152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36C44-DC83-4EED-B3B2-0C96349531E4}" type="datetimeFigureOut">
              <a:rPr lang="de-DE" smtClean="0"/>
              <a:t>01.02.2020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56A1DE-C702-4661-A24F-AE8D75EE0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E7858C-7E86-41C6-BC05-57B0B3A9E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6352B-CB95-4C91-9E9A-28EA4605D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24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customXml" Target="../ink/ink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fi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customXml" Target="../ink/ink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fif"/><Relationship Id="rId10" Type="http://schemas.openxmlformats.org/officeDocument/2006/relationships/customXml" Target="../ink/ink5.xml"/><Relationship Id="rId4" Type="http://schemas.openxmlformats.org/officeDocument/2006/relationships/image" Target="../media/image18.png"/><Relationship Id="rId9" Type="http://schemas.openxmlformats.org/officeDocument/2006/relationships/image" Target="../media/image21.jf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customXml" Target="../ink/ink6.xml"/><Relationship Id="rId12" Type="http://schemas.openxmlformats.org/officeDocument/2006/relationships/customXml" Target="../ink/ink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2.jfif"/><Relationship Id="rId5" Type="http://schemas.openxmlformats.org/officeDocument/2006/relationships/image" Target="../media/image19.jfif"/><Relationship Id="rId10" Type="http://schemas.openxmlformats.org/officeDocument/2006/relationships/customXml" Target="../ink/ink7.xml"/><Relationship Id="rId4" Type="http://schemas.openxmlformats.org/officeDocument/2006/relationships/image" Target="../media/image18.png"/><Relationship Id="rId9" Type="http://schemas.openxmlformats.org/officeDocument/2006/relationships/image" Target="../media/image21.jf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12.xml"/><Relationship Id="rId3" Type="http://schemas.openxmlformats.org/officeDocument/2006/relationships/image" Target="../media/image2.jpeg"/><Relationship Id="rId7" Type="http://schemas.openxmlformats.org/officeDocument/2006/relationships/customXml" Target="../ink/ink9.xml"/><Relationship Id="rId12" Type="http://schemas.openxmlformats.org/officeDocument/2006/relationships/customXml" Target="../ink/ink1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2.jfif"/><Relationship Id="rId5" Type="http://schemas.openxmlformats.org/officeDocument/2006/relationships/image" Target="../media/image19.jfif"/><Relationship Id="rId10" Type="http://schemas.openxmlformats.org/officeDocument/2006/relationships/customXml" Target="../ink/ink10.xml"/><Relationship Id="rId4" Type="http://schemas.openxmlformats.org/officeDocument/2006/relationships/image" Target="../media/image18.png"/><Relationship Id="rId9" Type="http://schemas.openxmlformats.org/officeDocument/2006/relationships/image" Target="../media/image21.jfif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16.xml"/><Relationship Id="rId3" Type="http://schemas.openxmlformats.org/officeDocument/2006/relationships/image" Target="../media/image2.jpeg"/><Relationship Id="rId7" Type="http://schemas.openxmlformats.org/officeDocument/2006/relationships/customXml" Target="../ink/ink13.xml"/><Relationship Id="rId12" Type="http://schemas.openxmlformats.org/officeDocument/2006/relationships/customXml" Target="../ink/ink1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2.jfif"/><Relationship Id="rId5" Type="http://schemas.openxmlformats.org/officeDocument/2006/relationships/image" Target="../media/image19.jfif"/><Relationship Id="rId15" Type="http://schemas.openxmlformats.org/officeDocument/2006/relationships/customXml" Target="../ink/ink17.xml"/><Relationship Id="rId10" Type="http://schemas.openxmlformats.org/officeDocument/2006/relationships/customXml" Target="../ink/ink14.xml"/><Relationship Id="rId4" Type="http://schemas.openxmlformats.org/officeDocument/2006/relationships/image" Target="../media/image18.png"/><Relationship Id="rId9" Type="http://schemas.openxmlformats.org/officeDocument/2006/relationships/image" Target="../media/image21.jfif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21.xml"/><Relationship Id="rId3" Type="http://schemas.openxmlformats.org/officeDocument/2006/relationships/image" Target="../media/image2.jpeg"/><Relationship Id="rId7" Type="http://schemas.openxmlformats.org/officeDocument/2006/relationships/customXml" Target="../ink/ink18.xml"/><Relationship Id="rId12" Type="http://schemas.openxmlformats.org/officeDocument/2006/relationships/customXml" Target="../ink/ink20.xml"/><Relationship Id="rId2" Type="http://schemas.openxmlformats.org/officeDocument/2006/relationships/image" Target="../media/image17.jpeg"/><Relationship Id="rId16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2.jfif"/><Relationship Id="rId5" Type="http://schemas.openxmlformats.org/officeDocument/2006/relationships/image" Target="../media/image19.jfif"/><Relationship Id="rId15" Type="http://schemas.openxmlformats.org/officeDocument/2006/relationships/customXml" Target="../ink/ink22.xml"/><Relationship Id="rId10" Type="http://schemas.openxmlformats.org/officeDocument/2006/relationships/customXml" Target="../ink/ink19.xml"/><Relationship Id="rId4" Type="http://schemas.openxmlformats.org/officeDocument/2006/relationships/image" Target="../media/image18.png"/><Relationship Id="rId9" Type="http://schemas.openxmlformats.org/officeDocument/2006/relationships/image" Target="../media/image21.jfif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5" Type="http://schemas.openxmlformats.org/officeDocument/2006/relationships/image" Target="../media/image27.png"/><Relationship Id="rId4" Type="http://schemas.openxmlformats.org/officeDocument/2006/relationships/customXml" Target="../ink/ink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Pixel_grid_4000x2000.svg" TargetMode="Externa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commons.wikimedia.org/wiki/File:Pixel_grid_4000x2000.svg" TargetMode="Externa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commons.wikimedia.org/wiki/File:Pixel_grid_4000x2000.svg" TargetMode="Externa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commons.wikimedia.org/wiki/File:Pixel_grid_4000x2000.svg" TargetMode="Externa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Pixel_grid_4000x2000.svg" TargetMode="Externa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f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customXml" Target="../ink/ink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D09C887F-3ECD-4E24-92A5-FFD24B6DD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B88D63-F94B-44F1-9835-EB9F3A720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Design?</a:t>
            </a:r>
            <a:br>
              <a:rPr lang="de-DE">
                <a:solidFill>
                  <a:srgbClr val="FFFFFF"/>
                </a:solidFill>
              </a:rPr>
            </a:br>
            <a:r>
              <a:rPr lang="de-DE">
                <a:solidFill>
                  <a:srgbClr val="FFFFFF"/>
                </a:solidFill>
              </a:rPr>
              <a:t>Desaster?</a:t>
            </a:r>
            <a:br>
              <a:rPr lang="de-DE">
                <a:solidFill>
                  <a:srgbClr val="FFFFFF"/>
                </a:solidFill>
              </a:rPr>
            </a:br>
            <a:r>
              <a:rPr lang="de-DE">
                <a:solidFill>
                  <a:srgbClr val="FFFFFF"/>
                </a:solidFill>
              </a:rPr>
              <a:t>Design des Desasters?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AEC2F8-6EC9-4B7B-ACC8-DEA8CEC3F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 sz="1700">
                <a:solidFill>
                  <a:srgbClr val="FFFFFF"/>
                </a:solidFill>
              </a:rPr>
              <a:t>Tagung „Musik und Klima“</a:t>
            </a:r>
          </a:p>
          <a:p>
            <a:r>
              <a:rPr lang="de-DE" sz="1700">
                <a:solidFill>
                  <a:srgbClr val="FFFFFF"/>
                </a:solidFill>
              </a:rPr>
              <a:t>17.01.</a:t>
            </a:r>
          </a:p>
          <a:p>
            <a:r>
              <a:rPr lang="de-DE" sz="1700">
                <a:solidFill>
                  <a:srgbClr val="FFFFFF"/>
                </a:solidFill>
              </a:rPr>
              <a:t>Philipp Spiegel</a:t>
            </a:r>
          </a:p>
        </p:txBody>
      </p:sp>
    </p:spTree>
    <p:extLst>
      <p:ext uri="{BB962C8B-B14F-4D97-AF65-F5344CB8AC3E}">
        <p14:creationId xmlns:p14="http://schemas.microsoft.com/office/powerpoint/2010/main" val="1514434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uto, fahrend, Zug, Transport enthält.&#10;&#10;Automatisch generierte Beschreibung">
            <a:extLst>
              <a:ext uri="{FF2B5EF4-FFF2-40B4-BE49-F238E27FC236}">
                <a16:creationId xmlns:a16="http://schemas.microsoft.com/office/drawing/2014/main" id="{2A0BDB7A-FC46-4B5E-9FA8-4DDC76FCC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11"/>
          <a:stretch/>
        </p:blipFill>
        <p:spPr>
          <a:xfrm>
            <a:off x="6573484" y="0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DFDD47BA-B22A-4F91-B6D5-902A2DFE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8731B7-E284-4CEC-942A-6904852E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16" y="415921"/>
            <a:ext cx="6371291" cy="844004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Entkopplung am Beispiel Auto</a:t>
            </a:r>
          </a:p>
        </p:txBody>
      </p:sp>
    </p:spTree>
    <p:extLst>
      <p:ext uri="{BB962C8B-B14F-4D97-AF65-F5344CB8AC3E}">
        <p14:creationId xmlns:p14="http://schemas.microsoft.com/office/powerpoint/2010/main" val="96484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uto, fahrend, Zug, Transport enthält.&#10;&#10;Automatisch generierte Beschreibung">
            <a:extLst>
              <a:ext uri="{FF2B5EF4-FFF2-40B4-BE49-F238E27FC236}">
                <a16:creationId xmlns:a16="http://schemas.microsoft.com/office/drawing/2014/main" id="{2A0BDB7A-FC46-4B5E-9FA8-4DDC76FCC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11"/>
          <a:stretch/>
        </p:blipFill>
        <p:spPr>
          <a:xfrm>
            <a:off x="6573484" y="0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DFDD47BA-B22A-4F91-B6D5-902A2DFE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8731B7-E284-4CEC-942A-6904852E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16" y="415921"/>
            <a:ext cx="6371291" cy="844004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Entkopplung am Beispiel Auto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1DAB54-DBA3-46B6-96E5-266158C5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38" y="1118877"/>
            <a:ext cx="6040083" cy="414733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1. </a:t>
            </a:r>
            <a:r>
              <a:rPr lang="en-US" sz="2000" dirty="0" err="1">
                <a:solidFill>
                  <a:srgbClr val="000000"/>
                </a:solidFill>
              </a:rPr>
              <a:t>Effizienz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Grafik 8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9EA5A9E9-20BF-4AE7-8AA5-B215582A8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2" y="1757608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C7B8CE-2091-448C-BA22-FDF055057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62" y="1595457"/>
            <a:ext cx="2029165" cy="1352776"/>
          </a:xfrm>
          <a:prstGeom prst="rect">
            <a:avLst/>
          </a:prstGeom>
          <a:effectLst>
            <a:softEdge rad="3556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14:cNvPr>
              <p14:cNvContentPartPr/>
              <p14:nvPr/>
            </p14:nvContentPartPr>
            <p14:xfrm>
              <a:off x="2931038" y="2176820"/>
              <a:ext cx="692280" cy="26568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2114180"/>
                <a:ext cx="817985" cy="3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8113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uto, fahrend, Zug, Transport enthält.&#10;&#10;Automatisch generierte Beschreibung">
            <a:extLst>
              <a:ext uri="{FF2B5EF4-FFF2-40B4-BE49-F238E27FC236}">
                <a16:creationId xmlns:a16="http://schemas.microsoft.com/office/drawing/2014/main" id="{2A0BDB7A-FC46-4B5E-9FA8-4DDC76FCC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11"/>
          <a:stretch/>
        </p:blipFill>
        <p:spPr>
          <a:xfrm>
            <a:off x="6573484" y="0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DFDD47BA-B22A-4F91-B6D5-902A2DFE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8731B7-E284-4CEC-942A-6904852E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16" y="415921"/>
            <a:ext cx="6371291" cy="844004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Entkopplung am Beispiel Auto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1DAB54-DBA3-46B6-96E5-266158C5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38" y="1118877"/>
            <a:ext cx="6040083" cy="414733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1. </a:t>
            </a:r>
            <a:r>
              <a:rPr lang="en-US" sz="2000" dirty="0" err="1">
                <a:solidFill>
                  <a:srgbClr val="000000"/>
                </a:solidFill>
              </a:rPr>
              <a:t>Effizienz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2. </a:t>
            </a:r>
            <a:r>
              <a:rPr lang="en-US" sz="2000" dirty="0" err="1">
                <a:solidFill>
                  <a:srgbClr val="000000"/>
                </a:solidFill>
              </a:rPr>
              <a:t>Sprunginnovation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Grafik 8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9EA5A9E9-20BF-4AE7-8AA5-B215582A8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2" y="1757608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C7B8CE-2091-448C-BA22-FDF055057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62" y="1595457"/>
            <a:ext cx="2029165" cy="1352776"/>
          </a:xfrm>
          <a:prstGeom prst="rect">
            <a:avLst/>
          </a:prstGeom>
          <a:effectLst>
            <a:softEdge rad="3556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14:cNvPr>
              <p14:cNvContentPartPr/>
              <p14:nvPr/>
            </p14:nvContentPartPr>
            <p14:xfrm>
              <a:off x="2931038" y="2176820"/>
              <a:ext cx="692280" cy="26568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2114180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Grafik 37">
            <a:extLst>
              <a:ext uri="{FF2B5EF4-FFF2-40B4-BE49-F238E27FC236}">
                <a16:creationId xmlns:a16="http://schemas.microsoft.com/office/drawing/2014/main" id="{5D129B78-DD12-4830-A62A-0C487CF43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65" y="3193674"/>
            <a:ext cx="2029166" cy="1350318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14:cNvPr>
              <p14:cNvContentPartPr/>
              <p14:nvPr/>
            </p14:nvContentPartPr>
            <p14:xfrm>
              <a:off x="2931038" y="3842952"/>
              <a:ext cx="692280" cy="26568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3780312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Grafik 40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4B9509FF-CDED-4B7D-B54B-10F17C86D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9" y="3376916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510940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uto, fahrend, Zug, Transport enthält.&#10;&#10;Automatisch generierte Beschreibung">
            <a:extLst>
              <a:ext uri="{FF2B5EF4-FFF2-40B4-BE49-F238E27FC236}">
                <a16:creationId xmlns:a16="http://schemas.microsoft.com/office/drawing/2014/main" id="{2A0BDB7A-FC46-4B5E-9FA8-4DDC76FCC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11"/>
          <a:stretch/>
        </p:blipFill>
        <p:spPr>
          <a:xfrm>
            <a:off x="6573484" y="0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DFDD47BA-B22A-4F91-B6D5-902A2DFE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8731B7-E284-4CEC-942A-6904852E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16" y="415921"/>
            <a:ext cx="6371291" cy="844004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Entkopplung am Beispiel Auto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1DAB54-DBA3-46B6-96E5-266158C5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38" y="1118877"/>
            <a:ext cx="6040083" cy="414733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1. </a:t>
            </a:r>
            <a:r>
              <a:rPr lang="en-US" sz="2000" dirty="0" err="1">
                <a:solidFill>
                  <a:srgbClr val="000000"/>
                </a:solidFill>
              </a:rPr>
              <a:t>Effizienz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2. </a:t>
            </a:r>
            <a:r>
              <a:rPr lang="en-US" sz="2000" dirty="0" err="1">
                <a:solidFill>
                  <a:srgbClr val="000000"/>
                </a:solidFill>
              </a:rPr>
              <a:t>Sprunginnovation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3. </a:t>
            </a:r>
            <a:r>
              <a:rPr lang="en-US" sz="2000" dirty="0" err="1">
                <a:solidFill>
                  <a:srgbClr val="000000"/>
                </a:solidFill>
              </a:rPr>
              <a:t>Wissenschaftliche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Steuerung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Grafik 8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9EA5A9E9-20BF-4AE7-8AA5-B215582A8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2" y="1757608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C7B8CE-2091-448C-BA22-FDF055057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62" y="1595457"/>
            <a:ext cx="2029165" cy="1352776"/>
          </a:xfrm>
          <a:prstGeom prst="rect">
            <a:avLst/>
          </a:prstGeom>
          <a:effectLst>
            <a:softEdge rad="3556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14:cNvPr>
              <p14:cNvContentPartPr/>
              <p14:nvPr/>
            </p14:nvContentPartPr>
            <p14:xfrm>
              <a:off x="2931038" y="2176820"/>
              <a:ext cx="692280" cy="26568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2114180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Grafik 37">
            <a:extLst>
              <a:ext uri="{FF2B5EF4-FFF2-40B4-BE49-F238E27FC236}">
                <a16:creationId xmlns:a16="http://schemas.microsoft.com/office/drawing/2014/main" id="{5D129B78-DD12-4830-A62A-0C487CF43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65" y="3193674"/>
            <a:ext cx="2029166" cy="1350318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14:cNvPr>
              <p14:cNvContentPartPr/>
              <p14:nvPr/>
            </p14:nvContentPartPr>
            <p14:xfrm>
              <a:off x="2931038" y="3842952"/>
              <a:ext cx="692280" cy="26568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3780312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Grafik 40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4B9509FF-CDED-4B7D-B54B-10F17C86D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9" y="3376916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42" name="Grafik 41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8484820D-FEFA-4006-B134-A1F3C29CE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5" y="4996224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44" name="Grafik 43" descr="Ein Bild, das Tisch, drinnen, Fenster, Raum enthält.&#10;&#10;Automatisch generierte Beschreibung">
            <a:extLst>
              <a:ext uri="{FF2B5EF4-FFF2-40B4-BE49-F238E27FC236}">
                <a16:creationId xmlns:a16="http://schemas.microsoft.com/office/drawing/2014/main" id="{97DDFC5D-55A6-4CCF-9F94-19B07DCC4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59" y="4858614"/>
            <a:ext cx="1332231" cy="13322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EAA22CA-2E94-461A-BB41-CA149A6D9613}"/>
                  </a:ext>
                </a:extLst>
              </p14:cNvPr>
              <p14:cNvContentPartPr/>
              <p14:nvPr/>
            </p14:nvContentPartPr>
            <p14:xfrm>
              <a:off x="2962605" y="5407321"/>
              <a:ext cx="692280" cy="26568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EAA22CA-2E94-461A-BB41-CA149A6D96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9932" y="5344681"/>
                <a:ext cx="817985" cy="3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53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uto, fahrend, Zug, Transport enthält.&#10;&#10;Automatisch generierte Beschreibung">
            <a:extLst>
              <a:ext uri="{FF2B5EF4-FFF2-40B4-BE49-F238E27FC236}">
                <a16:creationId xmlns:a16="http://schemas.microsoft.com/office/drawing/2014/main" id="{2A0BDB7A-FC46-4B5E-9FA8-4DDC76FCC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11"/>
          <a:stretch/>
        </p:blipFill>
        <p:spPr>
          <a:xfrm>
            <a:off x="6573484" y="0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DFDD47BA-B22A-4F91-B6D5-902A2DFE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8731B7-E284-4CEC-942A-6904852E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16" y="415921"/>
            <a:ext cx="6371291" cy="844004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Entkopplung am Beispiel Auto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1DAB54-DBA3-46B6-96E5-266158C5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38" y="1118877"/>
            <a:ext cx="6040083" cy="414733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1. </a:t>
            </a:r>
            <a:r>
              <a:rPr lang="en-US" sz="2000" dirty="0" err="1">
                <a:solidFill>
                  <a:srgbClr val="000000"/>
                </a:solidFill>
              </a:rPr>
              <a:t>Effizienz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2. </a:t>
            </a:r>
            <a:r>
              <a:rPr lang="en-US" sz="2000" dirty="0" err="1">
                <a:solidFill>
                  <a:srgbClr val="000000"/>
                </a:solidFill>
              </a:rPr>
              <a:t>Sprunginnovation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3. </a:t>
            </a:r>
            <a:r>
              <a:rPr lang="en-US" sz="2000" dirty="0" err="1">
                <a:solidFill>
                  <a:srgbClr val="000000"/>
                </a:solidFill>
              </a:rPr>
              <a:t>Wissenschaftliche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Steuerung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Grafik 8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9EA5A9E9-20BF-4AE7-8AA5-B215582A8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2" y="1757608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C7B8CE-2091-448C-BA22-FDF055057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62" y="1595457"/>
            <a:ext cx="2029165" cy="1352776"/>
          </a:xfrm>
          <a:prstGeom prst="rect">
            <a:avLst/>
          </a:prstGeom>
          <a:effectLst>
            <a:softEdge rad="3556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14:cNvPr>
              <p14:cNvContentPartPr/>
              <p14:nvPr/>
            </p14:nvContentPartPr>
            <p14:xfrm>
              <a:off x="2931038" y="2176820"/>
              <a:ext cx="692280" cy="26568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2114180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Grafik 37">
            <a:extLst>
              <a:ext uri="{FF2B5EF4-FFF2-40B4-BE49-F238E27FC236}">
                <a16:creationId xmlns:a16="http://schemas.microsoft.com/office/drawing/2014/main" id="{5D129B78-DD12-4830-A62A-0C487CF43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65" y="3193674"/>
            <a:ext cx="2029166" cy="1350318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14:cNvPr>
              <p14:cNvContentPartPr/>
              <p14:nvPr/>
            </p14:nvContentPartPr>
            <p14:xfrm>
              <a:off x="2931038" y="3842952"/>
              <a:ext cx="692280" cy="26568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3780312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Grafik 40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4B9509FF-CDED-4B7D-B54B-10F17C86D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9" y="3376916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42" name="Grafik 41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8484820D-FEFA-4006-B134-A1F3C29CE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5" y="4996224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44" name="Grafik 43" descr="Ein Bild, das Tisch, drinnen, Fenster, Raum enthält.&#10;&#10;Automatisch generierte Beschreibung">
            <a:extLst>
              <a:ext uri="{FF2B5EF4-FFF2-40B4-BE49-F238E27FC236}">
                <a16:creationId xmlns:a16="http://schemas.microsoft.com/office/drawing/2014/main" id="{97DDFC5D-55A6-4CCF-9F94-19B07DCC4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59" y="4858614"/>
            <a:ext cx="1332231" cy="13322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EAA22CA-2E94-461A-BB41-CA149A6D9613}"/>
                  </a:ext>
                </a:extLst>
              </p14:cNvPr>
              <p14:cNvContentPartPr/>
              <p14:nvPr/>
            </p14:nvContentPartPr>
            <p14:xfrm>
              <a:off x="2962605" y="5407321"/>
              <a:ext cx="692280" cy="26568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EAA22CA-2E94-461A-BB41-CA149A6D96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9932" y="5344681"/>
                <a:ext cx="817985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5F855C7-D897-4482-893D-3C8EDECDB58C}"/>
                  </a:ext>
                </a:extLst>
              </p14:cNvPr>
              <p14:cNvContentPartPr/>
              <p14:nvPr/>
            </p14:nvContentPartPr>
            <p14:xfrm>
              <a:off x="650438" y="1413787"/>
              <a:ext cx="5026320" cy="15548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5F855C7-D897-4482-893D-3C8EDECDB58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7438" y="1350787"/>
                <a:ext cx="5151960" cy="168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7306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uto, fahrend, Zug, Transport enthält.&#10;&#10;Automatisch generierte Beschreibung">
            <a:extLst>
              <a:ext uri="{FF2B5EF4-FFF2-40B4-BE49-F238E27FC236}">
                <a16:creationId xmlns:a16="http://schemas.microsoft.com/office/drawing/2014/main" id="{2A0BDB7A-FC46-4B5E-9FA8-4DDC76FCC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11"/>
          <a:stretch/>
        </p:blipFill>
        <p:spPr>
          <a:xfrm>
            <a:off x="6573484" y="0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DFDD47BA-B22A-4F91-B6D5-902A2DFE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8731B7-E284-4CEC-942A-6904852E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16" y="415921"/>
            <a:ext cx="6371291" cy="844004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Entkopplung am Beispiel Auto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1DAB54-DBA3-46B6-96E5-266158C5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38" y="1118877"/>
            <a:ext cx="6040083" cy="414733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1. </a:t>
            </a:r>
            <a:r>
              <a:rPr lang="en-US" sz="2000" dirty="0" err="1">
                <a:solidFill>
                  <a:srgbClr val="000000"/>
                </a:solidFill>
              </a:rPr>
              <a:t>Effizienz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2. </a:t>
            </a:r>
            <a:r>
              <a:rPr lang="en-US" sz="2000" dirty="0" err="1">
                <a:solidFill>
                  <a:srgbClr val="000000"/>
                </a:solidFill>
              </a:rPr>
              <a:t>Sprunginnovation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3. </a:t>
            </a:r>
            <a:r>
              <a:rPr lang="en-US" sz="2000" dirty="0" err="1">
                <a:solidFill>
                  <a:srgbClr val="000000"/>
                </a:solidFill>
              </a:rPr>
              <a:t>Wissenschaftliche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Steuerung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Grafik 8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9EA5A9E9-20BF-4AE7-8AA5-B215582A8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2" y="1757608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C7B8CE-2091-448C-BA22-FDF055057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62" y="1595457"/>
            <a:ext cx="2029165" cy="1352776"/>
          </a:xfrm>
          <a:prstGeom prst="rect">
            <a:avLst/>
          </a:prstGeom>
          <a:effectLst>
            <a:softEdge rad="3556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14:cNvPr>
              <p14:cNvContentPartPr/>
              <p14:nvPr/>
            </p14:nvContentPartPr>
            <p14:xfrm>
              <a:off x="2931038" y="2176820"/>
              <a:ext cx="692280" cy="26568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2114180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Grafik 37">
            <a:extLst>
              <a:ext uri="{FF2B5EF4-FFF2-40B4-BE49-F238E27FC236}">
                <a16:creationId xmlns:a16="http://schemas.microsoft.com/office/drawing/2014/main" id="{5D129B78-DD12-4830-A62A-0C487CF43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65" y="3193674"/>
            <a:ext cx="2029166" cy="1350318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14:cNvPr>
              <p14:cNvContentPartPr/>
              <p14:nvPr/>
            </p14:nvContentPartPr>
            <p14:xfrm>
              <a:off x="2931038" y="3842952"/>
              <a:ext cx="692280" cy="26568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3780312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Grafik 40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4B9509FF-CDED-4B7D-B54B-10F17C86D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9" y="3376916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42" name="Grafik 41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8484820D-FEFA-4006-B134-A1F3C29CE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5" y="4996224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44" name="Grafik 43" descr="Ein Bild, das Tisch, drinnen, Fenster, Raum enthält.&#10;&#10;Automatisch generierte Beschreibung">
            <a:extLst>
              <a:ext uri="{FF2B5EF4-FFF2-40B4-BE49-F238E27FC236}">
                <a16:creationId xmlns:a16="http://schemas.microsoft.com/office/drawing/2014/main" id="{97DDFC5D-55A6-4CCF-9F94-19B07DCC4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59" y="4858614"/>
            <a:ext cx="1332231" cy="13322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EAA22CA-2E94-461A-BB41-CA149A6D9613}"/>
                  </a:ext>
                </a:extLst>
              </p14:cNvPr>
              <p14:cNvContentPartPr/>
              <p14:nvPr/>
            </p14:nvContentPartPr>
            <p14:xfrm>
              <a:off x="2962605" y="5407321"/>
              <a:ext cx="692280" cy="26568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EAA22CA-2E94-461A-BB41-CA149A6D96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9932" y="5344681"/>
                <a:ext cx="817985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5F855C7-D897-4482-893D-3C8EDECDB58C}"/>
                  </a:ext>
                </a:extLst>
              </p14:cNvPr>
              <p14:cNvContentPartPr/>
              <p14:nvPr/>
            </p14:nvContentPartPr>
            <p14:xfrm>
              <a:off x="650438" y="1413787"/>
              <a:ext cx="5026320" cy="15548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5F855C7-D897-4482-893D-3C8EDECDB58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7438" y="1350787"/>
                <a:ext cx="5151960" cy="16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A53D3427-9CEC-4272-8ADF-37132905F335}"/>
                  </a:ext>
                </a:extLst>
              </p14:cNvPr>
              <p14:cNvContentPartPr/>
              <p14:nvPr/>
            </p14:nvContentPartPr>
            <p14:xfrm>
              <a:off x="582314" y="2973007"/>
              <a:ext cx="5026320" cy="155484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A53D3427-9CEC-4272-8ADF-37132905F33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9314" y="2910007"/>
                <a:ext cx="5151960" cy="168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2090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uto, fahrend, Zug, Transport enthält.&#10;&#10;Automatisch generierte Beschreibung">
            <a:extLst>
              <a:ext uri="{FF2B5EF4-FFF2-40B4-BE49-F238E27FC236}">
                <a16:creationId xmlns:a16="http://schemas.microsoft.com/office/drawing/2014/main" id="{2A0BDB7A-FC46-4B5E-9FA8-4DDC76FCC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11"/>
          <a:stretch/>
        </p:blipFill>
        <p:spPr>
          <a:xfrm>
            <a:off x="6573484" y="0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DFDD47BA-B22A-4F91-B6D5-902A2DFE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8731B7-E284-4CEC-942A-6904852E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16" y="415921"/>
            <a:ext cx="6371291" cy="844004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Entkopplung am Beispiel Auto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1DAB54-DBA3-46B6-96E5-266158C5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38" y="1118877"/>
            <a:ext cx="6040083" cy="414733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1. </a:t>
            </a:r>
            <a:r>
              <a:rPr lang="en-US" sz="2000" dirty="0" err="1">
                <a:solidFill>
                  <a:srgbClr val="000000"/>
                </a:solidFill>
              </a:rPr>
              <a:t>Effizienz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2. </a:t>
            </a:r>
            <a:r>
              <a:rPr lang="en-US" sz="2000" dirty="0" err="1">
                <a:solidFill>
                  <a:srgbClr val="000000"/>
                </a:solidFill>
              </a:rPr>
              <a:t>Sprunginnovation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3. </a:t>
            </a:r>
            <a:r>
              <a:rPr lang="en-US" sz="2000" dirty="0" err="1">
                <a:solidFill>
                  <a:srgbClr val="000000"/>
                </a:solidFill>
              </a:rPr>
              <a:t>Wissenschaftliche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Steuerung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Grafik 8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9EA5A9E9-20BF-4AE7-8AA5-B215582A8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2" y="1757608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C7B8CE-2091-448C-BA22-FDF055057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62" y="1595457"/>
            <a:ext cx="2029165" cy="1352776"/>
          </a:xfrm>
          <a:prstGeom prst="rect">
            <a:avLst/>
          </a:prstGeom>
          <a:effectLst>
            <a:softEdge rad="3556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14:cNvPr>
              <p14:cNvContentPartPr/>
              <p14:nvPr/>
            </p14:nvContentPartPr>
            <p14:xfrm>
              <a:off x="2931038" y="2176820"/>
              <a:ext cx="692280" cy="26568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B4C041BC-EC77-4684-ABEC-457ECC4400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2114180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Grafik 37">
            <a:extLst>
              <a:ext uri="{FF2B5EF4-FFF2-40B4-BE49-F238E27FC236}">
                <a16:creationId xmlns:a16="http://schemas.microsoft.com/office/drawing/2014/main" id="{5D129B78-DD12-4830-A62A-0C487CF43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65" y="3193674"/>
            <a:ext cx="2029166" cy="1350318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14:cNvPr>
              <p14:cNvContentPartPr/>
              <p14:nvPr/>
            </p14:nvContentPartPr>
            <p14:xfrm>
              <a:off x="2931038" y="3842952"/>
              <a:ext cx="692280" cy="26568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58A4633B-0748-42EE-93B1-D3B1A789AC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8365" y="3780312"/>
                <a:ext cx="817985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Grafik 40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4B9509FF-CDED-4B7D-B54B-10F17C86D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9" y="3376916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42" name="Grafik 41" descr="Ein Bild, das Auto, Straße, draußen, grün enthält.&#10;&#10;Automatisch generierte Beschreibung">
            <a:extLst>
              <a:ext uri="{FF2B5EF4-FFF2-40B4-BE49-F238E27FC236}">
                <a16:creationId xmlns:a16="http://schemas.microsoft.com/office/drawing/2014/main" id="{8484820D-FEFA-4006-B134-A1F3C29CE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5" y="4996224"/>
            <a:ext cx="2138843" cy="1197752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44" name="Grafik 43" descr="Ein Bild, das Tisch, drinnen, Fenster, Raum enthält.&#10;&#10;Automatisch generierte Beschreibung">
            <a:extLst>
              <a:ext uri="{FF2B5EF4-FFF2-40B4-BE49-F238E27FC236}">
                <a16:creationId xmlns:a16="http://schemas.microsoft.com/office/drawing/2014/main" id="{97DDFC5D-55A6-4CCF-9F94-19B07DCC4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59" y="4858614"/>
            <a:ext cx="1332231" cy="13322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EAA22CA-2E94-461A-BB41-CA149A6D9613}"/>
                  </a:ext>
                </a:extLst>
              </p14:cNvPr>
              <p14:cNvContentPartPr/>
              <p14:nvPr/>
            </p14:nvContentPartPr>
            <p14:xfrm>
              <a:off x="2962605" y="5407321"/>
              <a:ext cx="692280" cy="26568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EAA22CA-2E94-461A-BB41-CA149A6D96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9932" y="5344681"/>
                <a:ext cx="817985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5F855C7-D897-4482-893D-3C8EDECDB58C}"/>
                  </a:ext>
                </a:extLst>
              </p14:cNvPr>
              <p14:cNvContentPartPr/>
              <p14:nvPr/>
            </p14:nvContentPartPr>
            <p14:xfrm>
              <a:off x="650438" y="1413787"/>
              <a:ext cx="5026320" cy="15548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5F855C7-D897-4482-893D-3C8EDECDB58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7438" y="1350787"/>
                <a:ext cx="5151960" cy="16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A53D3427-9CEC-4272-8ADF-37132905F335}"/>
                  </a:ext>
                </a:extLst>
              </p14:cNvPr>
              <p14:cNvContentPartPr/>
              <p14:nvPr/>
            </p14:nvContentPartPr>
            <p14:xfrm>
              <a:off x="582314" y="2973007"/>
              <a:ext cx="5026320" cy="155484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A53D3427-9CEC-4272-8ADF-37132905F33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9314" y="2910007"/>
                <a:ext cx="5151960" cy="16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4B14739D-AE38-4098-B28D-E0D03A9BAB55}"/>
                  </a:ext>
                </a:extLst>
              </p14:cNvPr>
              <p14:cNvContentPartPr/>
              <p14:nvPr/>
            </p14:nvContentPartPr>
            <p14:xfrm>
              <a:off x="677086" y="4661315"/>
              <a:ext cx="5026320" cy="155484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4B14739D-AE38-4098-B28D-E0D03A9BAB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086" y="4598315"/>
                <a:ext cx="5151960" cy="168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7715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2B713-72F7-4786-A277-27A63522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691" y="262791"/>
            <a:ext cx="5627801" cy="749608"/>
          </a:xfrm>
        </p:spPr>
        <p:txBody>
          <a:bodyPr anchor="b">
            <a:normAutofit fontScale="90000"/>
          </a:bodyPr>
          <a:lstStyle/>
          <a:p>
            <a:r>
              <a:rPr lang="de-DE" sz="4000" dirty="0"/>
              <a:t>T(</a:t>
            </a:r>
            <a:r>
              <a:rPr lang="de-DE" sz="4000" dirty="0" err="1"/>
              <a:t>here</a:t>
            </a:r>
            <a:r>
              <a:rPr lang="de-DE" sz="4000" dirty="0"/>
              <a:t>) I(s) N(o) A(</a:t>
            </a:r>
            <a:r>
              <a:rPr lang="de-DE" sz="4000" dirty="0" err="1"/>
              <a:t>lternative</a:t>
            </a:r>
            <a:r>
              <a:rPr lang="de-DE" sz="4000" dirty="0"/>
              <a:t>)</a:t>
            </a:r>
          </a:p>
        </p:txBody>
      </p:sp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F886B20F-A5E7-4FB0-8862-BAE384E10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r="45" b="3"/>
          <a:stretch/>
        </p:blipFill>
        <p:spPr>
          <a:xfrm>
            <a:off x="5317020" y="1928740"/>
            <a:ext cx="2294762" cy="2009922"/>
          </a:xfrm>
          <a:custGeom>
            <a:avLst/>
            <a:gdLst>
              <a:gd name="connsiteX0" fmla="*/ 655742 w 2298408"/>
              <a:gd name="connsiteY0" fmla="*/ 0 h 2013116"/>
              <a:gd name="connsiteX1" fmla="*/ 1644875 w 2298408"/>
              <a:gd name="connsiteY1" fmla="*/ 0 h 2013116"/>
              <a:gd name="connsiteX2" fmla="*/ 1786179 w 2298408"/>
              <a:gd name="connsiteY2" fmla="*/ 78547 h 2013116"/>
              <a:gd name="connsiteX3" fmla="*/ 2280745 w 2298408"/>
              <a:gd name="connsiteY3" fmla="*/ 925103 h 2013116"/>
              <a:gd name="connsiteX4" fmla="*/ 2280745 w 2298408"/>
              <a:gd name="connsiteY4" fmla="*/ 1088014 h 2013116"/>
              <a:gd name="connsiteX5" fmla="*/ 1786179 w 2298408"/>
              <a:gd name="connsiteY5" fmla="*/ 1934570 h 2013116"/>
              <a:gd name="connsiteX6" fmla="*/ 1644875 w 2298408"/>
              <a:gd name="connsiteY6" fmla="*/ 2013116 h 2013116"/>
              <a:gd name="connsiteX7" fmla="*/ 655742 w 2298408"/>
              <a:gd name="connsiteY7" fmla="*/ 2013116 h 2013116"/>
              <a:gd name="connsiteX8" fmla="*/ 514438 w 2298408"/>
              <a:gd name="connsiteY8" fmla="*/ 1934570 h 2013116"/>
              <a:gd name="connsiteX9" fmla="*/ 19872 w 2298408"/>
              <a:gd name="connsiteY9" fmla="*/ 1088014 h 2013116"/>
              <a:gd name="connsiteX10" fmla="*/ 19872 w 2298408"/>
              <a:gd name="connsiteY10" fmla="*/ 925103 h 2013116"/>
              <a:gd name="connsiteX11" fmla="*/ 514438 w 2298408"/>
              <a:gd name="connsiteY11" fmla="*/ 78547 h 2013116"/>
              <a:gd name="connsiteX12" fmla="*/ 655742 w 2298408"/>
              <a:gd name="connsiteY12" fmla="*/ 0 h 20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9" name="Grafik 8" descr="Ein Bild, das Zeitung, Mann, Anzug, haltend enthält.&#10;&#10;Automatisch generierte Beschreibung">
            <a:extLst>
              <a:ext uri="{FF2B5EF4-FFF2-40B4-BE49-F238E27FC236}">
                <a16:creationId xmlns:a16="http://schemas.microsoft.com/office/drawing/2014/main" id="{3C22D1A6-C66A-4E83-8019-ACF2539EC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519" r="-2" b="8443"/>
          <a:stretch/>
        </p:blipFill>
        <p:spPr>
          <a:xfrm>
            <a:off x="20" y="1"/>
            <a:ext cx="6770047" cy="2933699"/>
          </a:xfrm>
          <a:custGeom>
            <a:avLst/>
            <a:gdLst>
              <a:gd name="connsiteX0" fmla="*/ 6770067 w 6770067"/>
              <a:gd name="connsiteY0" fmla="*/ 603033 h 2456679"/>
              <a:gd name="connsiteX1" fmla="*/ 6770067 w 6770067"/>
              <a:gd name="connsiteY1" fmla="*/ 617220 h 2456679"/>
              <a:gd name="connsiteX2" fmla="*/ 6768113 w 6770067"/>
              <a:gd name="connsiteY2" fmla="*/ 610127 h 2456679"/>
              <a:gd name="connsiteX3" fmla="*/ 0 w 6770067"/>
              <a:gd name="connsiteY3" fmla="*/ 0 h 2456679"/>
              <a:gd name="connsiteX4" fmla="*/ 6588505 w 6770067"/>
              <a:gd name="connsiteY4" fmla="*/ 0 h 2456679"/>
              <a:gd name="connsiteX5" fmla="*/ 6460879 w 6770067"/>
              <a:gd name="connsiteY5" fmla="*/ 219780 h 2456679"/>
              <a:gd name="connsiteX6" fmla="*/ 5374128 w 6770067"/>
              <a:gd name="connsiteY6" fmla="*/ 2091240 h 2456679"/>
              <a:gd name="connsiteX7" fmla="*/ 4754071 w 6770067"/>
              <a:gd name="connsiteY7" fmla="*/ 2456679 h 2456679"/>
              <a:gd name="connsiteX8" fmla="*/ 710608 w 6770067"/>
              <a:gd name="connsiteY8" fmla="*/ 2456679 h 2456679"/>
              <a:gd name="connsiteX9" fmla="*/ 81819 w 6770067"/>
              <a:gd name="connsiteY9" fmla="*/ 2091240 h 2456679"/>
              <a:gd name="connsiteX10" fmla="*/ 0 w 6770067"/>
              <a:gd name="connsiteY10" fmla="*/ 1949732 h 245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11" name="Inhaltsplatzhalter 10" descr="Ein Bild, das Person, draußen, Kind, Gruppe enthält.&#10;&#10;Automatisch generierte Beschreibung">
            <a:extLst>
              <a:ext uri="{FF2B5EF4-FFF2-40B4-BE49-F238E27FC236}">
                <a16:creationId xmlns:a16="http://schemas.microsoft.com/office/drawing/2014/main" id="{7C8FB840-E88B-499F-8F97-16F7AC48F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-2" b="9887"/>
          <a:stretch/>
        </p:blipFill>
        <p:spPr>
          <a:xfrm>
            <a:off x="0" y="3038711"/>
            <a:ext cx="7498453" cy="3819288"/>
          </a:xfrm>
          <a:custGeom>
            <a:avLst/>
            <a:gdLst>
              <a:gd name="connsiteX0" fmla="*/ 6770067 w 7498473"/>
              <a:gd name="connsiteY0" fmla="*/ 1839459 h 4238389"/>
              <a:gd name="connsiteX1" fmla="*/ 6770067 w 7498473"/>
              <a:gd name="connsiteY1" fmla="*/ 1853646 h 4238389"/>
              <a:gd name="connsiteX2" fmla="*/ 6768113 w 7498473"/>
              <a:gd name="connsiteY2" fmla="*/ 1846552 h 4238389"/>
              <a:gd name="connsiteX3" fmla="*/ 710608 w 7498473"/>
              <a:gd name="connsiteY3" fmla="*/ 0 h 4238389"/>
              <a:gd name="connsiteX4" fmla="*/ 4754071 w 7498473"/>
              <a:gd name="connsiteY4" fmla="*/ 0 h 4238389"/>
              <a:gd name="connsiteX5" fmla="*/ 5374128 w 7498473"/>
              <a:gd name="connsiteY5" fmla="*/ 365439 h 4238389"/>
              <a:gd name="connsiteX6" fmla="*/ 7400224 w 7498473"/>
              <a:gd name="connsiteY6" fmla="*/ 3854515 h 4238389"/>
              <a:gd name="connsiteX7" fmla="*/ 7498473 w 7498473"/>
              <a:gd name="connsiteY7" fmla="*/ 4211255 h 4238389"/>
              <a:gd name="connsiteX8" fmla="*/ 7494852 w 7498473"/>
              <a:gd name="connsiteY8" fmla="*/ 4238389 h 4238389"/>
              <a:gd name="connsiteX9" fmla="*/ 0 w 7498473"/>
              <a:gd name="connsiteY9" fmla="*/ 4238389 h 4238389"/>
              <a:gd name="connsiteX10" fmla="*/ 0 w 7498473"/>
              <a:gd name="connsiteY10" fmla="*/ 506947 h 4238389"/>
              <a:gd name="connsiteX11" fmla="*/ 81819 w 7498473"/>
              <a:gd name="connsiteY11" fmla="*/ 365439 h 4238389"/>
              <a:gd name="connsiteX12" fmla="*/ 710608 w 7498473"/>
              <a:gd name="connsiteY12" fmla="*/ 0 h 423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96D51F7F-8751-4D88-98BD-54206D64D23C}"/>
              </a:ext>
            </a:extLst>
          </p:cNvPr>
          <p:cNvSpPr txBox="1">
            <a:spLocks/>
          </p:cNvSpPr>
          <p:nvPr/>
        </p:nvSpPr>
        <p:spPr>
          <a:xfrm>
            <a:off x="6901030" y="4110462"/>
            <a:ext cx="4627626" cy="68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System Change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1C9FC4A-0A3B-4A5F-98DF-B78008E0F372}"/>
              </a:ext>
            </a:extLst>
          </p:cNvPr>
          <p:cNvSpPr txBox="1">
            <a:spLocks/>
          </p:cNvSpPr>
          <p:nvPr/>
        </p:nvSpPr>
        <p:spPr>
          <a:xfrm>
            <a:off x="6589336" y="1076147"/>
            <a:ext cx="4939320" cy="68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err="1"/>
              <a:t>a.k.a</a:t>
            </a:r>
            <a:r>
              <a:rPr lang="de-DE" sz="4000" dirty="0"/>
              <a:t>. wie können wir unsere Autos klimafreundlicher bauen?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6A3ABB7-8490-4A48-AB90-84531C7FC1EF}"/>
              </a:ext>
            </a:extLst>
          </p:cNvPr>
          <p:cNvSpPr txBox="1">
            <a:spLocks/>
          </p:cNvSpPr>
          <p:nvPr/>
        </p:nvSpPr>
        <p:spPr>
          <a:xfrm>
            <a:off x="6910172" y="4760664"/>
            <a:ext cx="4939320" cy="68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err="1"/>
              <a:t>a.k.a</a:t>
            </a:r>
            <a:r>
              <a:rPr lang="de-DE" sz="4000" dirty="0"/>
              <a:t>. Welches Bedürfnis befriedigt das klimaschädliche Fortbewegungsmittel „Auto“ und wie können wir es anders befriedigen?</a:t>
            </a:r>
          </a:p>
        </p:txBody>
      </p:sp>
    </p:spTree>
    <p:extLst>
      <p:ext uri="{BB962C8B-B14F-4D97-AF65-F5344CB8AC3E}">
        <p14:creationId xmlns:p14="http://schemas.microsoft.com/office/powerpoint/2010/main" val="3363464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F886B20F-A5E7-4FB0-8862-BAE384E10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r="45" b="3"/>
          <a:stretch/>
        </p:blipFill>
        <p:spPr>
          <a:xfrm>
            <a:off x="6233142" y="3286133"/>
            <a:ext cx="2294762" cy="2009922"/>
          </a:xfrm>
          <a:custGeom>
            <a:avLst/>
            <a:gdLst>
              <a:gd name="connsiteX0" fmla="*/ 655742 w 2298408"/>
              <a:gd name="connsiteY0" fmla="*/ 0 h 2013116"/>
              <a:gd name="connsiteX1" fmla="*/ 1644875 w 2298408"/>
              <a:gd name="connsiteY1" fmla="*/ 0 h 2013116"/>
              <a:gd name="connsiteX2" fmla="*/ 1786179 w 2298408"/>
              <a:gd name="connsiteY2" fmla="*/ 78547 h 2013116"/>
              <a:gd name="connsiteX3" fmla="*/ 2280745 w 2298408"/>
              <a:gd name="connsiteY3" fmla="*/ 925103 h 2013116"/>
              <a:gd name="connsiteX4" fmla="*/ 2280745 w 2298408"/>
              <a:gd name="connsiteY4" fmla="*/ 1088014 h 2013116"/>
              <a:gd name="connsiteX5" fmla="*/ 1786179 w 2298408"/>
              <a:gd name="connsiteY5" fmla="*/ 1934570 h 2013116"/>
              <a:gd name="connsiteX6" fmla="*/ 1644875 w 2298408"/>
              <a:gd name="connsiteY6" fmla="*/ 2013116 h 2013116"/>
              <a:gd name="connsiteX7" fmla="*/ 655742 w 2298408"/>
              <a:gd name="connsiteY7" fmla="*/ 2013116 h 2013116"/>
              <a:gd name="connsiteX8" fmla="*/ 514438 w 2298408"/>
              <a:gd name="connsiteY8" fmla="*/ 1934570 h 2013116"/>
              <a:gd name="connsiteX9" fmla="*/ 19872 w 2298408"/>
              <a:gd name="connsiteY9" fmla="*/ 1088014 h 2013116"/>
              <a:gd name="connsiteX10" fmla="*/ 19872 w 2298408"/>
              <a:gd name="connsiteY10" fmla="*/ 925103 h 2013116"/>
              <a:gd name="connsiteX11" fmla="*/ 514438 w 2298408"/>
              <a:gd name="connsiteY11" fmla="*/ 78547 h 2013116"/>
              <a:gd name="connsiteX12" fmla="*/ 655742 w 2298408"/>
              <a:gd name="connsiteY12" fmla="*/ 0 h 20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1" name="Inhaltsplatzhalter 10" descr="Ein Bild, das Person, draußen, Kind, Gruppe enthält.&#10;&#10;Automatisch generierte Beschreibung">
            <a:extLst>
              <a:ext uri="{FF2B5EF4-FFF2-40B4-BE49-F238E27FC236}">
                <a16:creationId xmlns:a16="http://schemas.microsoft.com/office/drawing/2014/main" id="{7C8FB840-E88B-499F-8F97-16F7AC48F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-2" b="9887"/>
          <a:stretch/>
        </p:blipFill>
        <p:spPr>
          <a:xfrm>
            <a:off x="0" y="3038711"/>
            <a:ext cx="7498453" cy="3819288"/>
          </a:xfrm>
          <a:custGeom>
            <a:avLst/>
            <a:gdLst>
              <a:gd name="connsiteX0" fmla="*/ 6770067 w 7498473"/>
              <a:gd name="connsiteY0" fmla="*/ 1839459 h 4238389"/>
              <a:gd name="connsiteX1" fmla="*/ 6770067 w 7498473"/>
              <a:gd name="connsiteY1" fmla="*/ 1853646 h 4238389"/>
              <a:gd name="connsiteX2" fmla="*/ 6768113 w 7498473"/>
              <a:gd name="connsiteY2" fmla="*/ 1846552 h 4238389"/>
              <a:gd name="connsiteX3" fmla="*/ 710608 w 7498473"/>
              <a:gd name="connsiteY3" fmla="*/ 0 h 4238389"/>
              <a:gd name="connsiteX4" fmla="*/ 4754071 w 7498473"/>
              <a:gd name="connsiteY4" fmla="*/ 0 h 4238389"/>
              <a:gd name="connsiteX5" fmla="*/ 5374128 w 7498473"/>
              <a:gd name="connsiteY5" fmla="*/ 365439 h 4238389"/>
              <a:gd name="connsiteX6" fmla="*/ 7400224 w 7498473"/>
              <a:gd name="connsiteY6" fmla="*/ 3854515 h 4238389"/>
              <a:gd name="connsiteX7" fmla="*/ 7498473 w 7498473"/>
              <a:gd name="connsiteY7" fmla="*/ 4211255 h 4238389"/>
              <a:gd name="connsiteX8" fmla="*/ 7494852 w 7498473"/>
              <a:gd name="connsiteY8" fmla="*/ 4238389 h 4238389"/>
              <a:gd name="connsiteX9" fmla="*/ 0 w 7498473"/>
              <a:gd name="connsiteY9" fmla="*/ 4238389 h 4238389"/>
              <a:gd name="connsiteX10" fmla="*/ 0 w 7498473"/>
              <a:gd name="connsiteY10" fmla="*/ 506947 h 4238389"/>
              <a:gd name="connsiteX11" fmla="*/ 81819 w 7498473"/>
              <a:gd name="connsiteY11" fmla="*/ 365439 h 4238389"/>
              <a:gd name="connsiteX12" fmla="*/ 710608 w 7498473"/>
              <a:gd name="connsiteY12" fmla="*/ 0 h 423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C4243B0-E739-4260-A4EA-B94458382467}"/>
                  </a:ext>
                </a:extLst>
              </p14:cNvPr>
              <p14:cNvContentPartPr/>
              <p14:nvPr/>
            </p14:nvContentPartPr>
            <p14:xfrm>
              <a:off x="1469917" y="2667066"/>
              <a:ext cx="3678480" cy="154692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C4243B0-E739-4260-A4EA-B944583824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6917" y="2604426"/>
                <a:ext cx="3804120" cy="167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4D9075B5-30DC-4296-AC1C-EBE23F9DA6C1}"/>
                  </a:ext>
                </a:extLst>
              </p14:cNvPr>
              <p14:cNvContentPartPr/>
              <p14:nvPr/>
            </p14:nvContentPartPr>
            <p14:xfrm>
              <a:off x="2657917" y="610386"/>
              <a:ext cx="2291400" cy="18741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4D9075B5-30DC-4296-AC1C-EBE23F9DA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5267" y="547386"/>
                <a:ext cx="2417060" cy="19998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0E2C87CE-9DE4-4FED-B105-C4FCEDBF6981}"/>
              </a:ext>
            </a:extLst>
          </p:cNvPr>
          <p:cNvSpPr txBox="1"/>
          <p:nvPr/>
        </p:nvSpPr>
        <p:spPr>
          <a:xfrm>
            <a:off x="5002736" y="23053"/>
            <a:ext cx="1697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/>
              <a:t>DAS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36023F2-5013-4C11-AB73-3A8D3B0F143A}"/>
              </a:ext>
            </a:extLst>
          </p:cNvPr>
          <p:cNvSpPr txBox="1"/>
          <p:nvPr/>
        </p:nvSpPr>
        <p:spPr>
          <a:xfrm>
            <a:off x="5002736" y="913897"/>
            <a:ext cx="6702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BeeZee" panose="02000000000000000000" pitchFamily="50" charset="0"/>
              </a:rPr>
              <a:t>ist </a:t>
            </a:r>
            <a:r>
              <a:rPr lang="de-DE" sz="6000" u="sng" dirty="0">
                <a:latin typeface="ABeeZee" panose="02000000000000000000" pitchFamily="50" charset="0"/>
              </a:rPr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756922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67178D-80E3-42BA-BD83-6F299337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Gesellschaftlicher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Metabolismus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nhaltsplatzhalter 9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12CEAE0B-619E-4F50-ADE0-3C532185B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" r="3" b="3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70469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65A2D481-051E-4592-BE1E-AADB36F18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5" r="7028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3843650-823A-4863-937B-0DAC45BAE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323975"/>
            <a:ext cx="7472839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0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5DF63111-94C0-4ED8-89FE-9D7C6611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6444A1-27DE-4270-B63A-8F518C16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93E653D-9496-4DB3-AD09-0CF074B93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6858000" cy="3429000"/>
          </a:xfrm>
          <a:noFill/>
          <a:ln cmpd="sng">
            <a:noFill/>
          </a:ln>
        </p:spPr>
      </p:pic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64681D45-A048-4035-A076-B42DCB1770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429000"/>
            <a:ext cx="6858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017F5146-6FE9-49D9-B9E9-3F4277F0D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0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C2716A1A-53AE-436F-9AB2-57515AD3C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3433762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</p:spTree>
    <p:extLst>
      <p:ext uri="{BB962C8B-B14F-4D97-AF65-F5344CB8AC3E}">
        <p14:creationId xmlns:p14="http://schemas.microsoft.com/office/powerpoint/2010/main" val="1135688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5DF63111-94C0-4ED8-89FE-9D7C6611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6444A1-27DE-4270-B63A-8F518C16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93E653D-9496-4DB3-AD09-0CF074B93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6858000" cy="3429000"/>
          </a:xfrm>
          <a:noFill/>
          <a:ln cmpd="sng"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DE902FB-B1A3-473A-AEDC-2844F5420A1D}"/>
              </a:ext>
            </a:extLst>
          </p:cNvPr>
          <p:cNvSpPr txBox="1"/>
          <p:nvPr/>
        </p:nvSpPr>
        <p:spPr>
          <a:xfrm>
            <a:off x="1744662" y="6176963"/>
            <a:ext cx="87026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5" tooltip="http://commons.wikimedia.org/wiki/File:Pixel_grid_4000x2000.sv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6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64681D45-A048-4035-A076-B42DCB1770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429000"/>
            <a:ext cx="6858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017F5146-6FE9-49D9-B9E9-3F4277F0D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0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C2716A1A-53AE-436F-9AB2-57515AD3C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3433762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2" name="Grafik 11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69732103-C75D-40D0-A172-CA75C1BEE4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2" t="12639" r="15703" b="75347"/>
          <a:stretch/>
        </p:blipFill>
        <p:spPr>
          <a:xfrm>
            <a:off x="9439274" y="866774"/>
            <a:ext cx="838201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92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5DF63111-94C0-4ED8-89FE-9D7C6611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6444A1-27DE-4270-B63A-8F518C16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93E653D-9496-4DB3-AD09-0CF074B93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6858000" cy="3429000"/>
          </a:xfrm>
          <a:noFill/>
          <a:ln cmpd="sng"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DE902FB-B1A3-473A-AEDC-2844F5420A1D}"/>
              </a:ext>
            </a:extLst>
          </p:cNvPr>
          <p:cNvSpPr txBox="1"/>
          <p:nvPr/>
        </p:nvSpPr>
        <p:spPr>
          <a:xfrm>
            <a:off x="1744662" y="6176963"/>
            <a:ext cx="87026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5" tooltip="http://commons.wikimedia.org/wiki/File:Pixel_grid_4000x2000.sv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6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64681D45-A048-4035-A076-B42DCB1770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429000"/>
            <a:ext cx="6858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017F5146-6FE9-49D9-B9E9-3F4277F0D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0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C2716A1A-53AE-436F-9AB2-57515AD3C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3433762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2" name="Grafik 11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69732103-C75D-40D0-A172-CA75C1BEE4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2" t="12639" r="15703" b="75347"/>
          <a:stretch/>
        </p:blipFill>
        <p:spPr>
          <a:xfrm>
            <a:off x="9439274" y="866774"/>
            <a:ext cx="838201" cy="823913"/>
          </a:xfrm>
          <a:prstGeom prst="rect">
            <a:avLst/>
          </a:prstGeom>
        </p:spPr>
      </p:pic>
      <p:pic>
        <p:nvPicPr>
          <p:cNvPr id="13" name="Grafik 12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2057DEA8-93DB-44AA-96CD-43387B8BCA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2" t="12639" r="15703" b="75347"/>
          <a:stretch/>
        </p:blipFill>
        <p:spPr>
          <a:xfrm>
            <a:off x="2590799" y="4295775"/>
            <a:ext cx="838201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28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5DF63111-94C0-4ED8-89FE-9D7C6611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6444A1-27DE-4270-B63A-8F518C16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93E653D-9496-4DB3-AD09-0CF074B93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6858000" cy="3429000"/>
          </a:xfrm>
          <a:noFill/>
          <a:ln cmpd="sng"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DE902FB-B1A3-473A-AEDC-2844F5420A1D}"/>
              </a:ext>
            </a:extLst>
          </p:cNvPr>
          <p:cNvSpPr txBox="1"/>
          <p:nvPr/>
        </p:nvSpPr>
        <p:spPr>
          <a:xfrm>
            <a:off x="1744662" y="6176963"/>
            <a:ext cx="87026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5" tooltip="http://commons.wikimedia.org/wiki/File:Pixel_grid_4000x2000.sv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6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64681D45-A048-4035-A076-B42DCB1770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429000"/>
            <a:ext cx="6858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017F5146-6FE9-49D9-B9E9-3F4277F0D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0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C2716A1A-53AE-436F-9AB2-57515AD3C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3433762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2" name="Grafik 11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69732103-C75D-40D0-A172-CA75C1BEE4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2" t="12639" r="15703" b="75347"/>
          <a:stretch/>
        </p:blipFill>
        <p:spPr>
          <a:xfrm>
            <a:off x="9439274" y="866774"/>
            <a:ext cx="838201" cy="823913"/>
          </a:xfrm>
          <a:prstGeom prst="rect">
            <a:avLst/>
          </a:prstGeom>
        </p:spPr>
      </p:pic>
      <p:pic>
        <p:nvPicPr>
          <p:cNvPr id="13" name="Grafik 12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2057DEA8-93DB-44AA-96CD-43387B8BCA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2" t="12639" r="15703" b="75347"/>
          <a:stretch/>
        </p:blipFill>
        <p:spPr>
          <a:xfrm>
            <a:off x="2590799" y="4295775"/>
            <a:ext cx="838201" cy="823913"/>
          </a:xfrm>
          <a:prstGeom prst="rect">
            <a:avLst/>
          </a:prstGeom>
        </p:spPr>
      </p:pic>
      <p:pic>
        <p:nvPicPr>
          <p:cNvPr id="14" name="Grafik 13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C82B51C6-F3FF-4707-8E94-DFD07FDA23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2" t="12639" r="15703" b="75347"/>
          <a:stretch/>
        </p:blipFill>
        <p:spPr>
          <a:xfrm>
            <a:off x="4256849" y="3424238"/>
            <a:ext cx="886651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3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5DF63111-94C0-4ED8-89FE-9D7C6611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6444A1-27DE-4270-B63A-8F518C16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93E653D-9496-4DB3-AD09-0CF074B93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6858000" cy="3429000"/>
          </a:xfrm>
          <a:noFill/>
          <a:ln cmpd="sng">
            <a:noFill/>
          </a:ln>
        </p:spPr>
      </p:pic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64681D45-A048-4035-A076-B42DCB1770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424238"/>
            <a:ext cx="6858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017F5146-6FE9-49D9-B9E9-3F4277F0D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0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C2716A1A-53AE-436F-9AB2-57515AD3C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222"/>
          <a:stretch/>
        </p:blipFill>
        <p:spPr>
          <a:xfrm>
            <a:off x="6858000" y="3433762"/>
            <a:ext cx="5334000" cy="3429000"/>
          </a:xfrm>
          <a:prstGeom prst="rect">
            <a:avLst/>
          </a:prstGeom>
          <a:noFill/>
          <a:ln cmpd="sng">
            <a:noFill/>
          </a:ln>
        </p:spPr>
      </p:pic>
    </p:spTree>
    <p:extLst>
      <p:ext uri="{BB962C8B-B14F-4D97-AF65-F5344CB8AC3E}">
        <p14:creationId xmlns:p14="http://schemas.microsoft.com/office/powerpoint/2010/main" val="2474586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ED469EE4-315A-4C82-87EE-2B995D14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6DDAA4-2CDA-424D-A186-88630EA15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38" y="6073390"/>
            <a:ext cx="4929559" cy="84952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Ökologische Grenzen</a:t>
            </a:r>
          </a:p>
        </p:txBody>
      </p:sp>
      <p:pic>
        <p:nvPicPr>
          <p:cNvPr id="9" name="Inhaltsplatzhalter 8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133D1B72-22D1-4742-8C84-B7860626B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5" y="719966"/>
            <a:ext cx="5044627" cy="5303643"/>
          </a:xfr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78653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ED469EE4-315A-4C82-87EE-2B995D14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6DDAA4-2CDA-424D-A186-88630EA15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38" y="6073390"/>
            <a:ext cx="4929559" cy="84952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Ökologische Grenzen</a:t>
            </a:r>
          </a:p>
        </p:txBody>
      </p:sp>
      <p:pic>
        <p:nvPicPr>
          <p:cNvPr id="9" name="Inhaltsplatzhalter 8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133D1B72-22D1-4742-8C84-B7860626B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5" y="719966"/>
            <a:ext cx="5044627" cy="5303643"/>
          </a:xfrm>
          <a:effectLst>
            <a:softEdge rad="63500"/>
          </a:effectLst>
        </p:spPr>
      </p:pic>
      <p:pic>
        <p:nvPicPr>
          <p:cNvPr id="6" name="Grafik 5" descr="Ein Bild, das sitzend, Uhr enthält.&#10;&#10;Automatisch generierte Beschreibung">
            <a:extLst>
              <a:ext uri="{FF2B5EF4-FFF2-40B4-BE49-F238E27FC236}">
                <a16:creationId xmlns:a16="http://schemas.microsoft.com/office/drawing/2014/main" id="{5B0B0292-5673-4050-83FF-452CE233A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18" y="696740"/>
            <a:ext cx="6449064" cy="5326869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DDCBC41-A155-44F9-B502-D0C3D31FC139}"/>
              </a:ext>
            </a:extLst>
          </p:cNvPr>
          <p:cNvSpPr txBox="1">
            <a:spLocks/>
          </p:cNvSpPr>
          <p:nvPr/>
        </p:nvSpPr>
        <p:spPr>
          <a:xfrm>
            <a:off x="6954205" y="6073390"/>
            <a:ext cx="3737212" cy="849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Soziale Grenzen</a:t>
            </a:r>
          </a:p>
        </p:txBody>
      </p:sp>
    </p:spTree>
    <p:extLst>
      <p:ext uri="{BB962C8B-B14F-4D97-AF65-F5344CB8AC3E}">
        <p14:creationId xmlns:p14="http://schemas.microsoft.com/office/powerpoint/2010/main" val="700046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A274B3-A825-4894-BD42-7B25FFAC6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Konsum</a:t>
            </a:r>
          </a:p>
        </p:txBody>
      </p:sp>
      <p:pic>
        <p:nvPicPr>
          <p:cNvPr id="7" name="Grafik 6" descr="Ein Bild, das sitzend, Tisch, Computer, dunkel enthält.&#10;&#10;Automatisch generierte Beschreibung">
            <a:extLst>
              <a:ext uri="{FF2B5EF4-FFF2-40B4-BE49-F238E27FC236}">
                <a16:creationId xmlns:a16="http://schemas.microsoft.com/office/drawing/2014/main" id="{22F0C97D-33B2-4200-9618-7AF2EE4AA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2293938"/>
            <a:ext cx="2101850" cy="1136650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5EF2641-793E-4C25-8426-41F9848A1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658814"/>
            <a:ext cx="2104655" cy="1346200"/>
          </a:xfr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6864B4B-6797-4A4B-9DAA-29A826EE1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3513138"/>
            <a:ext cx="6470650" cy="2662238"/>
          </a:xfrm>
          <a:prstGeom prst="rect">
            <a:avLst/>
          </a:prstGeom>
        </p:spPr>
      </p:pic>
      <p:pic>
        <p:nvPicPr>
          <p:cNvPr id="13" name="Grafik 12" descr="Ein Bild, das draußen, Gras, Schmutz, Baum enthält.&#10;&#10;Automatisch generierte Beschreibung">
            <a:extLst>
              <a:ext uri="{FF2B5EF4-FFF2-40B4-BE49-F238E27FC236}">
                <a16:creationId xmlns:a16="http://schemas.microsoft.com/office/drawing/2014/main" id="{54718886-7FE3-47AF-BF15-D66063F68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657" y="659761"/>
            <a:ext cx="4153858" cy="27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21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Ein Bild, das Person, drinnen, Tisch, sitzend enthält.&#10;&#10;Automatisch generierte Beschreibung">
            <a:extLst>
              <a:ext uri="{FF2B5EF4-FFF2-40B4-BE49-F238E27FC236}">
                <a16:creationId xmlns:a16="http://schemas.microsoft.com/office/drawing/2014/main" id="{453A20AF-6471-4105-9AAE-F787DD65C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r="10044"/>
          <a:stretch/>
        </p:blipFill>
        <p:spPr>
          <a:xfrm>
            <a:off x="3630260" y="22045"/>
            <a:ext cx="4979304" cy="3401558"/>
          </a:xfrm>
          <a:custGeom>
            <a:avLst/>
            <a:gdLst>
              <a:gd name="connsiteX0" fmla="*/ 0 w 4979304"/>
              <a:gd name="connsiteY0" fmla="*/ 0 h 3364992"/>
              <a:gd name="connsiteX1" fmla="*/ 4211250 w 4979304"/>
              <a:gd name="connsiteY1" fmla="*/ 0 h 3364992"/>
              <a:gd name="connsiteX2" fmla="*/ 4309461 w 4979304"/>
              <a:gd name="connsiteY2" fmla="*/ 192282 h 3364992"/>
              <a:gd name="connsiteX3" fmla="*/ 4974907 w 4979304"/>
              <a:gd name="connsiteY3" fmla="*/ 3110424 h 3364992"/>
              <a:gd name="connsiteX4" fmla="*/ 4979304 w 4979304"/>
              <a:gd name="connsiteY4" fmla="*/ 3364992 h 3364992"/>
              <a:gd name="connsiteX5" fmla="*/ 800592 w 4979304"/>
              <a:gd name="connsiteY5" fmla="*/ 3364992 h 3364992"/>
              <a:gd name="connsiteX6" fmla="*/ 797493 w 4979304"/>
              <a:gd name="connsiteY6" fmla="*/ 3185579 h 3364992"/>
              <a:gd name="connsiteX7" fmla="*/ 22579 w 4979304"/>
              <a:gd name="connsiteY7" fmla="*/ 42066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Grafik 11" descr="Ein Bild, das Text, Zeitung, Person, draußen enthält.&#10;&#10;Automatisch generierte Beschreibung">
            <a:extLst>
              <a:ext uri="{FF2B5EF4-FFF2-40B4-BE49-F238E27FC236}">
                <a16:creationId xmlns:a16="http://schemas.microsoft.com/office/drawing/2014/main" id="{A4504EB9-B6C1-4EC5-9D1A-BB29B2678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0" r="13733" b="1"/>
          <a:stretch/>
        </p:blipFill>
        <p:spPr>
          <a:xfrm>
            <a:off x="7822523" y="3456433"/>
            <a:ext cx="4369477" cy="3401568"/>
          </a:xfrm>
          <a:custGeom>
            <a:avLst/>
            <a:gdLst>
              <a:gd name="connsiteX0" fmla="*/ 781270 w 4369477"/>
              <a:gd name="connsiteY0" fmla="*/ 0 h 3401568"/>
              <a:gd name="connsiteX1" fmla="*/ 4369477 w 4369477"/>
              <a:gd name="connsiteY1" fmla="*/ 0 h 3401568"/>
              <a:gd name="connsiteX2" fmla="*/ 4369477 w 4369477"/>
              <a:gd name="connsiteY2" fmla="*/ 3401568 h 3401568"/>
              <a:gd name="connsiteX3" fmla="*/ 0 w 4369477"/>
              <a:gd name="connsiteY3" fmla="*/ 3401568 h 3401568"/>
              <a:gd name="connsiteX4" fmla="*/ 1963 w 4369477"/>
              <a:gd name="connsiteY4" fmla="*/ 3397912 h 3401568"/>
              <a:gd name="connsiteX5" fmla="*/ 776876 w 4369477"/>
              <a:gd name="connsiteY5" fmla="*/ 254399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4" name="Grafik 13" descr="Ein Bild, das Straße, Person, draußen, Gras enthält.&#10;&#10;Automatisch generierte Beschreibung">
            <a:extLst>
              <a:ext uri="{FF2B5EF4-FFF2-40B4-BE49-F238E27FC236}">
                <a16:creationId xmlns:a16="http://schemas.microsoft.com/office/drawing/2014/main" id="{6F57A1DE-91F9-4528-8202-563730956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r="5" b="1"/>
          <a:stretch/>
        </p:blipFill>
        <p:spPr>
          <a:xfrm>
            <a:off x="3630260" y="3456432"/>
            <a:ext cx="4925479" cy="3401568"/>
          </a:xfrm>
          <a:custGeom>
            <a:avLst/>
            <a:gdLst>
              <a:gd name="connsiteX0" fmla="*/ 749362 w 4925479"/>
              <a:gd name="connsiteY0" fmla="*/ 0 h 3364992"/>
              <a:gd name="connsiteX1" fmla="*/ 4925479 w 4925479"/>
              <a:gd name="connsiteY1" fmla="*/ 0 h 3364992"/>
              <a:gd name="connsiteX2" fmla="*/ 4921868 w 4925479"/>
              <a:gd name="connsiteY2" fmla="*/ 209033 h 3364992"/>
              <a:gd name="connsiteX3" fmla="*/ 4256422 w 4925479"/>
              <a:gd name="connsiteY3" fmla="*/ 3127175 h 3364992"/>
              <a:gd name="connsiteX4" fmla="*/ 4134952 w 4925479"/>
              <a:gd name="connsiteY4" fmla="*/ 3364992 h 3364992"/>
              <a:gd name="connsiteX5" fmla="*/ 0 w 4925479"/>
              <a:gd name="connsiteY5" fmla="*/ 3364992 h 3364992"/>
              <a:gd name="connsiteX6" fmla="*/ 79008 w 4925479"/>
              <a:gd name="connsiteY6" fmla="*/ 3202330 h 3364992"/>
              <a:gd name="connsiteX7" fmla="*/ 744454 w 4925479"/>
              <a:gd name="connsiteY7" fmla="*/ 284189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A274B3-A825-4894-BD42-7B25FFAC6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Politischer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Diskurs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 descr="Ein Bild, das Tisch, Person, drinnen, Essen enthält.&#10;&#10;Automatisch generierte Beschreibung">
            <a:extLst>
              <a:ext uri="{FF2B5EF4-FFF2-40B4-BE49-F238E27FC236}">
                <a16:creationId xmlns:a16="http://schemas.microsoft.com/office/drawing/2014/main" id="{09B9CB7D-6693-4082-ACB3-78BC127E75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r="6115" b="1"/>
          <a:stretch/>
        </p:blipFill>
        <p:spPr>
          <a:xfrm>
            <a:off x="7845207" y="10"/>
            <a:ext cx="4346795" cy="3401558"/>
          </a:xfrm>
          <a:custGeom>
            <a:avLst/>
            <a:gdLst>
              <a:gd name="connsiteX0" fmla="*/ 0 w 4346795"/>
              <a:gd name="connsiteY0" fmla="*/ 0 h 3401568"/>
              <a:gd name="connsiteX1" fmla="*/ 4346795 w 4346795"/>
              <a:gd name="connsiteY1" fmla="*/ 0 h 3401568"/>
              <a:gd name="connsiteX2" fmla="*/ 4346795 w 4346795"/>
              <a:gd name="connsiteY2" fmla="*/ 3401568 h 3401568"/>
              <a:gd name="connsiteX3" fmla="*/ 762748 w 4346795"/>
              <a:gd name="connsiteY3" fmla="*/ 3401568 h 3401568"/>
              <a:gd name="connsiteX4" fmla="*/ 751436 w 4346795"/>
              <a:gd name="connsiteY4" fmla="*/ 2963954 h 3401568"/>
              <a:gd name="connsiteX5" fmla="*/ 93264 w 4346795"/>
              <a:gd name="connsiteY5" fmla="*/ 19228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fik 18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ACFD66AC-531C-4191-9696-DC93620C0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176" y="-465547"/>
            <a:ext cx="2901378" cy="1934252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2218488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350051A2-2D7C-4E62-8C1E-811FD62E8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D7F553-9A87-46EA-82E1-631CEC57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F6F5AA6-1C5E-47DB-B8CA-042DA580B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71" y="458555"/>
            <a:ext cx="8968679" cy="5940890"/>
          </a:xfrm>
        </p:spPr>
      </p:pic>
    </p:spTree>
    <p:extLst>
      <p:ext uri="{BB962C8B-B14F-4D97-AF65-F5344CB8AC3E}">
        <p14:creationId xmlns:p14="http://schemas.microsoft.com/office/powerpoint/2010/main" val="98154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65A2D481-051E-4592-BE1E-AADB36F18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5" r="7028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E2F7628-5DAF-48AC-AE99-7083281D2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2" y="866692"/>
            <a:ext cx="9108527" cy="53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drinnen, Schrank, Gebäude, Geschäft enthält.&#10;&#10;Automatisch generierte Beschreibung">
            <a:extLst>
              <a:ext uri="{FF2B5EF4-FFF2-40B4-BE49-F238E27FC236}">
                <a16:creationId xmlns:a16="http://schemas.microsoft.com/office/drawing/2014/main" id="{26FEE7A6-1C52-4197-9D10-F2EECA560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21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01DA375-667C-450C-8133-F75900ECE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0FFA4AE-A0C2-4B75-A60A-30A4CD10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4056" y="3866991"/>
            <a:ext cx="2207172" cy="2444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- W - G </a:t>
            </a:r>
          </a:p>
        </p:txBody>
      </p:sp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9024596D-F427-4733-8AFF-825AF2340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5" r="10218" b="-2"/>
          <a:stretch/>
        </p:blipFill>
        <p:spPr>
          <a:xfrm>
            <a:off x="3338085" y="-2"/>
            <a:ext cx="5566107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AD2845-9189-46E3-963D-B081E4316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3351819" cy="64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726E46-0A95-4CE6-80B3-2C7406BD5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918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4F68B4-0B22-4E28-A962-42AB2A8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52064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EB0074-E086-4FAB-81E5-F6DE3B07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9061" y="3418490"/>
            <a:ext cx="3342939" cy="64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BC4F2C58-DBEA-4AEE-B338-59B3A079C908}"/>
              </a:ext>
            </a:extLst>
          </p:cNvPr>
          <p:cNvSpPr txBox="1">
            <a:spLocks/>
          </p:cNvSpPr>
          <p:nvPr/>
        </p:nvSpPr>
        <p:spPr>
          <a:xfrm>
            <a:off x="539651" y="607570"/>
            <a:ext cx="2207172" cy="2444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/>
              <a:t>W - G - W 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38C645B0-7FB4-42F5-A044-BE299CB51E17}"/>
              </a:ext>
            </a:extLst>
          </p:cNvPr>
          <p:cNvSpPr txBox="1">
            <a:spLocks/>
          </p:cNvSpPr>
          <p:nvPr/>
        </p:nvSpPr>
        <p:spPr>
          <a:xfrm>
            <a:off x="534382" y="3866991"/>
            <a:ext cx="2550012" cy="2444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err="1"/>
              <a:t>Ökonomik</a:t>
            </a:r>
            <a:endParaRPr lang="en-US" sz="4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err="1"/>
              <a:t>Hausverwaltungskunst</a:t>
            </a:r>
            <a:endParaRPr lang="en-US" sz="2000" dirty="0"/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04E0233D-0662-468B-B0D4-74867B1C37D7}"/>
              </a:ext>
            </a:extLst>
          </p:cNvPr>
          <p:cNvSpPr txBox="1">
            <a:spLocks/>
          </p:cNvSpPr>
          <p:nvPr/>
        </p:nvSpPr>
        <p:spPr>
          <a:xfrm>
            <a:off x="9116705" y="486987"/>
            <a:ext cx="2845558" cy="2444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err="1"/>
              <a:t>Chrematistik</a:t>
            </a:r>
            <a:endParaRPr lang="en-US" sz="4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Kunst des </a:t>
            </a:r>
            <a:r>
              <a:rPr lang="en-US" sz="2000" dirty="0" err="1"/>
              <a:t>Gelderwerbs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4881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Grafik 10" descr="Ein Bild, das bedeckt, sitzend, dunkel, Tisch enthält.&#10;&#10;Automatisch generierte Beschreibung">
            <a:extLst>
              <a:ext uri="{FF2B5EF4-FFF2-40B4-BE49-F238E27FC236}">
                <a16:creationId xmlns:a16="http://schemas.microsoft.com/office/drawing/2014/main" id="{F21C5E97-F7A0-455E-AB87-BF76E77C4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r="8632"/>
          <a:stretch/>
        </p:blipFill>
        <p:spPr>
          <a:xfrm>
            <a:off x="-3046" y="340423"/>
            <a:ext cx="4630139" cy="5265795"/>
          </a:xfrm>
          <a:prstGeom prst="rect">
            <a:avLst/>
          </a:prstGeom>
        </p:spPr>
      </p:pic>
      <p:pic>
        <p:nvPicPr>
          <p:cNvPr id="9" name="Inhaltsplatzhalter 8" descr="Ein Bild, das Stuhl, Hut enthält.&#10;&#10;Automatisch generierte Beschreibung">
            <a:extLst>
              <a:ext uri="{FF2B5EF4-FFF2-40B4-BE49-F238E27FC236}">
                <a16:creationId xmlns:a16="http://schemas.microsoft.com/office/drawing/2014/main" id="{E8AE8BB8-361E-491A-A907-BC5E49083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r="19489" b="-2"/>
          <a:stretch/>
        </p:blipFill>
        <p:spPr>
          <a:xfrm>
            <a:off x="4901780" y="1071563"/>
            <a:ext cx="7290218" cy="52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2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0D6B58-3F98-4550-B351-399E3F947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092" y="2405545"/>
            <a:ext cx="4193626" cy="195381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 err="1">
                <a:latin typeface="+mj-lt"/>
                <a:ea typeface="+mj-ea"/>
                <a:cs typeface="+mj-cs"/>
              </a:rPr>
              <a:t>Wer</a:t>
            </a:r>
            <a:r>
              <a:rPr lang="en-US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latin typeface="+mj-lt"/>
                <a:ea typeface="+mj-ea"/>
                <a:cs typeface="+mj-cs"/>
              </a:rPr>
              <a:t>entscheidet</a:t>
            </a:r>
            <a:r>
              <a:rPr lang="en-US" b="1" kern="12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CFD63A49-3354-4292-9B31-841EE1B3F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92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8F4088FE-971C-41AB-A906-9F8F3E245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5162530" cy="2903924"/>
          </a:xfrm>
          <a:prstGeom prst="rect">
            <a:avLst/>
          </a:prstGeom>
        </p:spPr>
      </p:pic>
      <p:pic>
        <p:nvPicPr>
          <p:cNvPr id="7" name="Grafik 6" descr="Ein Bild, das Pflanze, Blume, Distel, Pink enthält.&#10;&#10;Automatisch generierte Beschreibung">
            <a:extLst>
              <a:ext uri="{FF2B5EF4-FFF2-40B4-BE49-F238E27FC236}">
                <a16:creationId xmlns:a16="http://schemas.microsoft.com/office/drawing/2014/main" id="{A1FCC147-7191-47B7-9DCB-B3E79B868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7324725" y="10"/>
            <a:ext cx="4910442" cy="2762115"/>
          </a:xfrm>
          <a:prstGeom prst="rect">
            <a:avLst/>
          </a:prstGeom>
        </p:spPr>
      </p:pic>
      <p:pic>
        <p:nvPicPr>
          <p:cNvPr id="11" name="Grafik 10" descr="Ein Bild, das Tisch, Obst, Schild, haltend enthält.&#10;&#10;Automatisch generierte Beschreibung">
            <a:extLst>
              <a:ext uri="{FF2B5EF4-FFF2-40B4-BE49-F238E27FC236}">
                <a16:creationId xmlns:a16="http://schemas.microsoft.com/office/drawing/2014/main" id="{BAD0C2A4-C6E9-46B0-B4B3-505AD61027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9" name="Grafik 8" descr="Ein Bild, das Tier, Vogel, Huhn enthält.&#10;&#10;Automatisch generierte Beschreibung">
            <a:extLst>
              <a:ext uri="{FF2B5EF4-FFF2-40B4-BE49-F238E27FC236}">
                <a16:creationId xmlns:a16="http://schemas.microsoft.com/office/drawing/2014/main" id="{9554923D-6DB0-4907-981F-91763C5D2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8806" y="4049328"/>
            <a:ext cx="4993194" cy="28086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0D6B58-3F98-4550-B351-399E3F947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092" y="2405545"/>
            <a:ext cx="4193626" cy="195381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 err="1">
                <a:latin typeface="+mj-lt"/>
                <a:ea typeface="+mj-ea"/>
                <a:cs typeface="+mj-cs"/>
              </a:rPr>
              <a:t>Wer</a:t>
            </a:r>
            <a:r>
              <a:rPr lang="en-US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latin typeface="+mj-lt"/>
                <a:ea typeface="+mj-ea"/>
                <a:cs typeface="+mj-cs"/>
              </a:rPr>
              <a:t>entscheidet</a:t>
            </a:r>
            <a:r>
              <a:rPr lang="en-US" b="1" kern="1200" dirty="0"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3559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92B32284-3848-4478-8C0F-6EB5A7C3A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nhaltsplatzhalter 6" descr="Ein Bild, das Anzeige, Essen, haltend enthält.&#10;&#10;Automatisch generierte Beschreibung">
            <a:extLst>
              <a:ext uri="{FF2B5EF4-FFF2-40B4-BE49-F238E27FC236}">
                <a16:creationId xmlns:a16="http://schemas.microsoft.com/office/drawing/2014/main" id="{9C7BA896-50FE-45B0-85F6-65C2DA22F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40" y="562233"/>
            <a:ext cx="3811536" cy="5332879"/>
          </a:xfrm>
        </p:spPr>
      </p:pic>
      <p:pic>
        <p:nvPicPr>
          <p:cNvPr id="10" name="Grafik 9" descr="Ein Bild, das Tisch, sitzend, Essen, Computer enthält.&#10;&#10;Automatisch generierte Beschreibung">
            <a:extLst>
              <a:ext uri="{FF2B5EF4-FFF2-40B4-BE49-F238E27FC236}">
                <a16:creationId xmlns:a16="http://schemas.microsoft.com/office/drawing/2014/main" id="{F82B385D-665B-4803-B0BA-B911908C0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52" y="1481798"/>
            <a:ext cx="6934281" cy="38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34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92B32284-3848-4478-8C0F-6EB5A7C3A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Inhaltsplatzhalter 6" descr="Ein Bild, das Anzeige, Essen, haltend enthält.&#10;&#10;Automatisch generierte Beschreibung">
            <a:extLst>
              <a:ext uri="{FF2B5EF4-FFF2-40B4-BE49-F238E27FC236}">
                <a16:creationId xmlns:a16="http://schemas.microsoft.com/office/drawing/2014/main" id="{9C7BA896-50FE-45B0-85F6-65C2DA22F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40" y="562233"/>
            <a:ext cx="3811536" cy="5332879"/>
          </a:xfrm>
        </p:spPr>
      </p:pic>
      <p:pic>
        <p:nvPicPr>
          <p:cNvPr id="10" name="Grafik 9" descr="Ein Bild, das Tisch, sitzend, Essen, Computer enthält.&#10;&#10;Automatisch generierte Beschreibung">
            <a:extLst>
              <a:ext uri="{FF2B5EF4-FFF2-40B4-BE49-F238E27FC236}">
                <a16:creationId xmlns:a16="http://schemas.microsoft.com/office/drawing/2014/main" id="{F82B385D-665B-4803-B0BA-B911908C0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52" y="1481798"/>
            <a:ext cx="6934281" cy="38944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2DE46C72-5BB2-46CB-A42C-76B3870BF950}"/>
                  </a:ext>
                </a:extLst>
              </p14:cNvPr>
              <p14:cNvContentPartPr/>
              <p14:nvPr/>
            </p14:nvContentPartPr>
            <p14:xfrm>
              <a:off x="7290339" y="1046466"/>
              <a:ext cx="2286360" cy="30945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2DE46C72-5BB2-46CB-A42C-76B3870BF9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27339" y="983466"/>
                <a:ext cx="2412000" cy="32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1C1992FD-B66B-48F6-8158-983526DAA91F}"/>
                  </a:ext>
                </a:extLst>
              </p14:cNvPr>
              <p14:cNvContentPartPr/>
              <p14:nvPr/>
            </p14:nvContentPartPr>
            <p14:xfrm>
              <a:off x="7764050" y="4618844"/>
              <a:ext cx="571680" cy="63900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1C1992FD-B66B-48F6-8158-983526DAA9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01410" y="4556204"/>
                <a:ext cx="697320" cy="76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2016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A7D53-E152-43E9-A060-8568740C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243080">
            <a:off x="8491161" y="4471610"/>
            <a:ext cx="1472332" cy="88138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1962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 descr="Ein Bild, das sitzend, Bildschirm, Essen, Monitor enthält.&#10;&#10;Automatisch generierte Beschreibung">
            <a:extLst>
              <a:ext uri="{FF2B5EF4-FFF2-40B4-BE49-F238E27FC236}">
                <a16:creationId xmlns:a16="http://schemas.microsoft.com/office/drawing/2014/main" id="{AC0792EC-444C-42E6-A57D-6464A575B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1" r="-1" b="43166"/>
          <a:stretch/>
        </p:blipFill>
        <p:spPr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747734AD-8C17-48F8-BC96-1FB2AA4FD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8" r="11273" b="1"/>
          <a:stretch/>
        </p:blipFill>
        <p:spPr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 descr="Ein Bild, das Person, Menge, groß, Personen enthält.&#10;&#10;Automatisch generierte Beschreibung">
            <a:extLst>
              <a:ext uri="{FF2B5EF4-FFF2-40B4-BE49-F238E27FC236}">
                <a16:creationId xmlns:a16="http://schemas.microsoft.com/office/drawing/2014/main" id="{F5A8FD1F-D362-4BAE-85AF-3A458313B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r="8862" b="2"/>
          <a:stretch/>
        </p:blipFill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2D7482C-A5ED-49E7-A6C4-E299C3F063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3" r="3" b="14823"/>
          <a:stretch/>
        </p:blipFill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 descr="Ein Bild, das Schild, grün, schwarz, Essen enthält.&#10;&#10;Automatisch generierte Beschreibung">
            <a:extLst>
              <a:ext uri="{FF2B5EF4-FFF2-40B4-BE49-F238E27FC236}">
                <a16:creationId xmlns:a16="http://schemas.microsoft.com/office/drawing/2014/main" id="{95658078-3D4B-46C6-A96C-841ACE970C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1" r="-4" b="9492"/>
          <a:stretch/>
        </p:blipFill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5F22933-DC1F-47A4-B1BD-146A10855962}"/>
              </a:ext>
            </a:extLst>
          </p:cNvPr>
          <p:cNvSpPr txBox="1">
            <a:spLocks/>
          </p:cNvSpPr>
          <p:nvPr/>
        </p:nvSpPr>
        <p:spPr>
          <a:xfrm>
            <a:off x="5676900" y="3743428"/>
            <a:ext cx="1891432" cy="8813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1992</a:t>
            </a:r>
          </a:p>
          <a:p>
            <a:r>
              <a:rPr lang="en-US" dirty="0"/>
              <a:t>Rio </a:t>
            </a:r>
            <a:r>
              <a:rPr lang="en-US" dirty="0" err="1"/>
              <a:t>Konferenz</a:t>
            </a:r>
            <a:endParaRPr lang="en-US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37C3834-7ED7-48DB-BCEE-6476374ACA1B}"/>
              </a:ext>
            </a:extLst>
          </p:cNvPr>
          <p:cNvSpPr txBox="1">
            <a:spLocks/>
          </p:cNvSpPr>
          <p:nvPr/>
        </p:nvSpPr>
        <p:spPr>
          <a:xfrm rot="19978025">
            <a:off x="3364424" y="2219446"/>
            <a:ext cx="1472332" cy="881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1972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AD410A3C-A5B9-491F-A834-6D9AB10EF18B}"/>
              </a:ext>
            </a:extLst>
          </p:cNvPr>
          <p:cNvSpPr txBox="1">
            <a:spLocks/>
          </p:cNvSpPr>
          <p:nvPr/>
        </p:nvSpPr>
        <p:spPr>
          <a:xfrm rot="2163376">
            <a:off x="8473346" y="2934721"/>
            <a:ext cx="2401424" cy="8234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1987</a:t>
            </a:r>
          </a:p>
          <a:p>
            <a:r>
              <a:rPr lang="en-US" dirty="0" err="1"/>
              <a:t>Brundtlandbericht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48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12B713-72F7-4786-A277-27A63522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550" y="739827"/>
            <a:ext cx="4627626" cy="680793"/>
          </a:xfrm>
        </p:spPr>
        <p:txBody>
          <a:bodyPr anchor="b">
            <a:normAutofit/>
          </a:bodyPr>
          <a:lstStyle/>
          <a:p>
            <a:r>
              <a:rPr lang="de-DE" sz="4000" dirty="0"/>
              <a:t>Klimaneoliberalismus</a:t>
            </a:r>
          </a:p>
        </p:txBody>
      </p:sp>
      <p:pic>
        <p:nvPicPr>
          <p:cNvPr id="5" name="Inhaltsplatzhalter 4" descr="Ein Bild, das bedeckt, dunkel, Tisch, alt enthält.&#10;&#10;Automatisch generierte Beschreibung">
            <a:extLst>
              <a:ext uri="{FF2B5EF4-FFF2-40B4-BE49-F238E27FC236}">
                <a16:creationId xmlns:a16="http://schemas.microsoft.com/office/drawing/2014/main" id="{F886B20F-A5E7-4FB0-8862-BAE384E10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r="45" b="3"/>
          <a:stretch/>
        </p:blipFill>
        <p:spPr>
          <a:xfrm>
            <a:off x="5317020" y="1928740"/>
            <a:ext cx="2294762" cy="2009922"/>
          </a:xfrm>
          <a:custGeom>
            <a:avLst/>
            <a:gdLst>
              <a:gd name="connsiteX0" fmla="*/ 655742 w 2298408"/>
              <a:gd name="connsiteY0" fmla="*/ 0 h 2013116"/>
              <a:gd name="connsiteX1" fmla="*/ 1644875 w 2298408"/>
              <a:gd name="connsiteY1" fmla="*/ 0 h 2013116"/>
              <a:gd name="connsiteX2" fmla="*/ 1786179 w 2298408"/>
              <a:gd name="connsiteY2" fmla="*/ 78547 h 2013116"/>
              <a:gd name="connsiteX3" fmla="*/ 2280745 w 2298408"/>
              <a:gd name="connsiteY3" fmla="*/ 925103 h 2013116"/>
              <a:gd name="connsiteX4" fmla="*/ 2280745 w 2298408"/>
              <a:gd name="connsiteY4" fmla="*/ 1088014 h 2013116"/>
              <a:gd name="connsiteX5" fmla="*/ 1786179 w 2298408"/>
              <a:gd name="connsiteY5" fmla="*/ 1934570 h 2013116"/>
              <a:gd name="connsiteX6" fmla="*/ 1644875 w 2298408"/>
              <a:gd name="connsiteY6" fmla="*/ 2013116 h 2013116"/>
              <a:gd name="connsiteX7" fmla="*/ 655742 w 2298408"/>
              <a:gd name="connsiteY7" fmla="*/ 2013116 h 2013116"/>
              <a:gd name="connsiteX8" fmla="*/ 514438 w 2298408"/>
              <a:gd name="connsiteY8" fmla="*/ 1934570 h 2013116"/>
              <a:gd name="connsiteX9" fmla="*/ 19872 w 2298408"/>
              <a:gd name="connsiteY9" fmla="*/ 1088014 h 2013116"/>
              <a:gd name="connsiteX10" fmla="*/ 19872 w 2298408"/>
              <a:gd name="connsiteY10" fmla="*/ 925103 h 2013116"/>
              <a:gd name="connsiteX11" fmla="*/ 514438 w 2298408"/>
              <a:gd name="connsiteY11" fmla="*/ 78547 h 2013116"/>
              <a:gd name="connsiteX12" fmla="*/ 655742 w 2298408"/>
              <a:gd name="connsiteY12" fmla="*/ 0 h 20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9" name="Grafik 8" descr="Ein Bild, das Zeitung, Mann, Anzug, haltend enthält.&#10;&#10;Automatisch generierte Beschreibung">
            <a:extLst>
              <a:ext uri="{FF2B5EF4-FFF2-40B4-BE49-F238E27FC236}">
                <a16:creationId xmlns:a16="http://schemas.microsoft.com/office/drawing/2014/main" id="{3C22D1A6-C66A-4E83-8019-ACF2539EC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519" r="-2" b="8443"/>
          <a:stretch/>
        </p:blipFill>
        <p:spPr>
          <a:xfrm>
            <a:off x="20" y="1"/>
            <a:ext cx="6770047" cy="2933699"/>
          </a:xfrm>
          <a:custGeom>
            <a:avLst/>
            <a:gdLst>
              <a:gd name="connsiteX0" fmla="*/ 6770067 w 6770067"/>
              <a:gd name="connsiteY0" fmla="*/ 603033 h 2456679"/>
              <a:gd name="connsiteX1" fmla="*/ 6770067 w 6770067"/>
              <a:gd name="connsiteY1" fmla="*/ 617220 h 2456679"/>
              <a:gd name="connsiteX2" fmla="*/ 6768113 w 6770067"/>
              <a:gd name="connsiteY2" fmla="*/ 610127 h 2456679"/>
              <a:gd name="connsiteX3" fmla="*/ 0 w 6770067"/>
              <a:gd name="connsiteY3" fmla="*/ 0 h 2456679"/>
              <a:gd name="connsiteX4" fmla="*/ 6588505 w 6770067"/>
              <a:gd name="connsiteY4" fmla="*/ 0 h 2456679"/>
              <a:gd name="connsiteX5" fmla="*/ 6460879 w 6770067"/>
              <a:gd name="connsiteY5" fmla="*/ 219780 h 2456679"/>
              <a:gd name="connsiteX6" fmla="*/ 5374128 w 6770067"/>
              <a:gd name="connsiteY6" fmla="*/ 2091240 h 2456679"/>
              <a:gd name="connsiteX7" fmla="*/ 4754071 w 6770067"/>
              <a:gd name="connsiteY7" fmla="*/ 2456679 h 2456679"/>
              <a:gd name="connsiteX8" fmla="*/ 710608 w 6770067"/>
              <a:gd name="connsiteY8" fmla="*/ 2456679 h 2456679"/>
              <a:gd name="connsiteX9" fmla="*/ 81819 w 6770067"/>
              <a:gd name="connsiteY9" fmla="*/ 2091240 h 2456679"/>
              <a:gd name="connsiteX10" fmla="*/ 0 w 6770067"/>
              <a:gd name="connsiteY10" fmla="*/ 1949732 h 245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11" name="Inhaltsplatzhalter 10" descr="Ein Bild, das Person, draußen, Kind, Gruppe enthält.&#10;&#10;Automatisch generierte Beschreibung">
            <a:extLst>
              <a:ext uri="{FF2B5EF4-FFF2-40B4-BE49-F238E27FC236}">
                <a16:creationId xmlns:a16="http://schemas.microsoft.com/office/drawing/2014/main" id="{7C8FB840-E88B-499F-8F97-16F7AC48F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-2" b="9887"/>
          <a:stretch/>
        </p:blipFill>
        <p:spPr>
          <a:xfrm>
            <a:off x="0" y="3038711"/>
            <a:ext cx="7498453" cy="3819288"/>
          </a:xfrm>
          <a:custGeom>
            <a:avLst/>
            <a:gdLst>
              <a:gd name="connsiteX0" fmla="*/ 6770067 w 7498473"/>
              <a:gd name="connsiteY0" fmla="*/ 1839459 h 4238389"/>
              <a:gd name="connsiteX1" fmla="*/ 6770067 w 7498473"/>
              <a:gd name="connsiteY1" fmla="*/ 1853646 h 4238389"/>
              <a:gd name="connsiteX2" fmla="*/ 6768113 w 7498473"/>
              <a:gd name="connsiteY2" fmla="*/ 1846552 h 4238389"/>
              <a:gd name="connsiteX3" fmla="*/ 710608 w 7498473"/>
              <a:gd name="connsiteY3" fmla="*/ 0 h 4238389"/>
              <a:gd name="connsiteX4" fmla="*/ 4754071 w 7498473"/>
              <a:gd name="connsiteY4" fmla="*/ 0 h 4238389"/>
              <a:gd name="connsiteX5" fmla="*/ 5374128 w 7498473"/>
              <a:gd name="connsiteY5" fmla="*/ 365439 h 4238389"/>
              <a:gd name="connsiteX6" fmla="*/ 7400224 w 7498473"/>
              <a:gd name="connsiteY6" fmla="*/ 3854515 h 4238389"/>
              <a:gd name="connsiteX7" fmla="*/ 7498473 w 7498473"/>
              <a:gd name="connsiteY7" fmla="*/ 4211255 h 4238389"/>
              <a:gd name="connsiteX8" fmla="*/ 7494852 w 7498473"/>
              <a:gd name="connsiteY8" fmla="*/ 4238389 h 4238389"/>
              <a:gd name="connsiteX9" fmla="*/ 0 w 7498473"/>
              <a:gd name="connsiteY9" fmla="*/ 4238389 h 4238389"/>
              <a:gd name="connsiteX10" fmla="*/ 0 w 7498473"/>
              <a:gd name="connsiteY10" fmla="*/ 506947 h 4238389"/>
              <a:gd name="connsiteX11" fmla="*/ 81819 w 7498473"/>
              <a:gd name="connsiteY11" fmla="*/ 365439 h 4238389"/>
              <a:gd name="connsiteX12" fmla="*/ 710608 w 7498473"/>
              <a:gd name="connsiteY12" fmla="*/ 0 h 423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96D51F7F-8751-4D88-98BD-54206D64D23C}"/>
              </a:ext>
            </a:extLst>
          </p:cNvPr>
          <p:cNvSpPr txBox="1">
            <a:spLocks/>
          </p:cNvSpPr>
          <p:nvPr/>
        </p:nvSpPr>
        <p:spPr>
          <a:xfrm>
            <a:off x="7067550" y="4267562"/>
            <a:ext cx="4627626" cy="68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Klimagerechtigkeit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1C9FC4A-0A3B-4A5F-98DF-B78008E0F372}"/>
              </a:ext>
            </a:extLst>
          </p:cNvPr>
          <p:cNvSpPr txBox="1">
            <a:spLocks/>
          </p:cNvSpPr>
          <p:nvPr/>
        </p:nvSpPr>
        <p:spPr>
          <a:xfrm>
            <a:off x="9207041" y="2503694"/>
            <a:ext cx="779546" cy="68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4252371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</Words>
  <Application>Microsoft Office PowerPoint</Application>
  <PresentationFormat>Breitbild</PresentationFormat>
  <Paragraphs>93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ABeeZee</vt:lpstr>
      <vt:lpstr>Arial</vt:lpstr>
      <vt:lpstr>Calibri</vt:lpstr>
      <vt:lpstr>Calibri Light</vt:lpstr>
      <vt:lpstr>Office</vt:lpstr>
      <vt:lpstr>Design? Desaster? Design des Desasters?</vt:lpstr>
      <vt:lpstr>PowerPoint-Präsentation</vt:lpstr>
      <vt:lpstr>PowerPoint-Präsentation</vt:lpstr>
      <vt:lpstr>Wer entscheidet?</vt:lpstr>
      <vt:lpstr>Wer entscheidet?</vt:lpstr>
      <vt:lpstr>PowerPoint-Präsentation</vt:lpstr>
      <vt:lpstr>PowerPoint-Präsentation</vt:lpstr>
      <vt:lpstr>1962 </vt:lpstr>
      <vt:lpstr>Klimaneoliberalismus</vt:lpstr>
      <vt:lpstr>Entkopplung am Beispiel Auto</vt:lpstr>
      <vt:lpstr>Entkopplung am Beispiel Auto</vt:lpstr>
      <vt:lpstr>Entkopplung am Beispiel Auto</vt:lpstr>
      <vt:lpstr>Entkopplung am Beispiel Auto</vt:lpstr>
      <vt:lpstr>Entkopplung am Beispiel Auto</vt:lpstr>
      <vt:lpstr>Entkopplung am Beispiel Auto</vt:lpstr>
      <vt:lpstr>Entkopplung am Beispiel Auto</vt:lpstr>
      <vt:lpstr>T(here) I(s) N(o) A(lternative)</vt:lpstr>
      <vt:lpstr>PowerPoint-Präsentation</vt:lpstr>
      <vt:lpstr>Gesellschaftlicher Metabolismus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Ökologische Grenzen</vt:lpstr>
      <vt:lpstr>Ökologische Grenzen</vt:lpstr>
      <vt:lpstr>Konsum</vt:lpstr>
      <vt:lpstr>Politischer Diskurs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Design? Desaster? Design des Desasters?</dc:title>
  <dc:creator>Philipp Spiegel</dc:creator>
  <cp:lastModifiedBy>Philipp Spiegel</cp:lastModifiedBy>
  <cp:revision>5</cp:revision>
  <dcterms:created xsi:type="dcterms:W3CDTF">2020-01-16T14:18:03Z</dcterms:created>
  <dcterms:modified xsi:type="dcterms:W3CDTF">2020-02-01T18:42:01Z</dcterms:modified>
</cp:coreProperties>
</file>