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6"/>
  </p:notesMasterIdLst>
  <p:sldIdLst>
    <p:sldId id="256" r:id="rId2"/>
    <p:sldId id="349" r:id="rId3"/>
    <p:sldId id="266" r:id="rId4"/>
    <p:sldId id="277" r:id="rId5"/>
    <p:sldId id="268" r:id="rId6"/>
    <p:sldId id="347" r:id="rId7"/>
    <p:sldId id="276" r:id="rId8"/>
    <p:sldId id="339" r:id="rId9"/>
    <p:sldId id="345" r:id="rId10"/>
    <p:sldId id="359" r:id="rId11"/>
    <p:sldId id="340" r:id="rId12"/>
    <p:sldId id="354" r:id="rId13"/>
    <p:sldId id="343" r:id="rId14"/>
    <p:sldId id="353" r:id="rId15"/>
    <p:sldId id="355" r:id="rId16"/>
    <p:sldId id="356" r:id="rId17"/>
    <p:sldId id="357" r:id="rId18"/>
    <p:sldId id="360" r:id="rId19"/>
    <p:sldId id="361" r:id="rId20"/>
    <p:sldId id="362" r:id="rId21"/>
    <p:sldId id="363" r:id="rId22"/>
    <p:sldId id="306" r:id="rId23"/>
    <p:sldId id="321" r:id="rId24"/>
    <p:sldId id="314" r:id="rId25"/>
    <p:sldId id="311" r:id="rId26"/>
    <p:sldId id="312" r:id="rId27"/>
    <p:sldId id="322" r:id="rId28"/>
    <p:sldId id="323" r:id="rId29"/>
    <p:sldId id="334" r:id="rId30"/>
    <p:sldId id="335" r:id="rId31"/>
    <p:sldId id="336" r:id="rId32"/>
    <p:sldId id="337" r:id="rId33"/>
    <p:sldId id="338" r:id="rId34"/>
    <p:sldId id="342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86498"/>
  </p:normalViewPr>
  <p:slideViewPr>
    <p:cSldViewPr snapToGrid="0" snapToObjects="1">
      <p:cViewPr>
        <p:scale>
          <a:sx n="70" d="100"/>
          <a:sy n="70" d="100"/>
        </p:scale>
        <p:origin x="3384" y="1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49152-7EAB-0C4F-88DB-9DA181F920DC}" type="datetimeFigureOut">
              <a:rPr lang="de-DE" smtClean="0"/>
              <a:t>07.02.20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3F446-5531-3048-B0FA-70235763C94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455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91E7E-89AD-AE4E-B2D5-D4B6B7A2B3C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9869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effectLst/>
              </a:rPr>
              <a:t>RAUM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effectLst/>
              </a:rPr>
              <a:t>Nicht </a:t>
            </a:r>
            <a:r>
              <a:rPr lang="de-DE" dirty="0" err="1">
                <a:effectLst/>
              </a:rPr>
              <a:t>enkeltauglichkeit</a:t>
            </a:r>
            <a:r>
              <a:rPr lang="de-DE" dirty="0">
                <a:effectLst/>
              </a:rPr>
              <a:t> oder Kindertauglichkeit, sondern Lebenstauglichkeit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91E7E-89AD-AE4E-B2D5-D4B6B7A2B3C1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5627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effectLst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91E7E-89AD-AE4E-B2D5-D4B6B7A2B3C1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0852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91E7E-89AD-AE4E-B2D5-D4B6B7A2B3C1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7808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effectLst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91E7E-89AD-AE4E-B2D5-D4B6B7A2B3C1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3004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91E7E-89AD-AE4E-B2D5-D4B6B7A2B3C1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8852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Wohlstand beruht auf Ausbeutung </a:t>
            </a:r>
          </a:p>
          <a:p>
            <a:r>
              <a:rPr lang="de-DE" dirty="0"/>
              <a:t>Wachstum = Wohlstand</a:t>
            </a:r>
          </a:p>
          <a:p>
            <a:r>
              <a:rPr lang="de-DE" dirty="0"/>
              <a:t>Infrastrukturen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91E7E-89AD-AE4E-B2D5-D4B6B7A2B3C1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3626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Uns fehlt die Sprache um es angemessen zu beschreiben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91E7E-89AD-AE4E-B2D5-D4B6B7A2B3C1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3337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91E7E-89AD-AE4E-B2D5-D4B6B7A2B3C1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99001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91E7E-89AD-AE4E-B2D5-D4B6B7A2B3C1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54682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91E7E-89AD-AE4E-B2D5-D4B6B7A2B3C1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488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Sommerakademie in England</a:t>
            </a:r>
          </a:p>
          <a:p>
            <a:r>
              <a:rPr lang="de-DE" dirty="0"/>
              <a:t>AG mit Leuten bei Vereinten Nationen und Uni </a:t>
            </a:r>
            <a:r>
              <a:rPr lang="de-DE" dirty="0" err="1"/>
              <a:t>Cambrdige</a:t>
            </a:r>
            <a:endParaRPr lang="de-DE" dirty="0"/>
          </a:p>
          <a:p>
            <a:r>
              <a:rPr lang="de-DE" dirty="0"/>
              <a:t>Wie </a:t>
            </a:r>
            <a:r>
              <a:rPr lang="de-DE" dirty="0" err="1"/>
              <a:t>Ausmass</a:t>
            </a:r>
            <a:r>
              <a:rPr lang="de-DE" dirty="0"/>
              <a:t> der Klimakrise verheerend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3F446-5531-3048-B0FA-70235763C94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2468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Erica </a:t>
            </a:r>
            <a:r>
              <a:rPr lang="de-DE" dirty="0" err="1"/>
              <a:t>Chenoweth</a:t>
            </a:r>
            <a:r>
              <a:rPr lang="de-DE" dirty="0"/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2,85</a:t>
            </a:r>
            <a:r>
              <a:rPr lang="de-DE" baseline="0" dirty="0"/>
              <a:t> Millionen</a:t>
            </a:r>
            <a:endParaRPr lang="ru-RU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Keine einzige gewaltfreie Bewegung ist gescheitert, sobald mehr als 3,5 Prozent der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Bevölkerung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mobilisiert wurden. Das ist keine kleine Gruppe, in Deutschland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wären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 2,87 Millionen Menschen. Es ist aber eben auch nicht utopisch. 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91E7E-89AD-AE4E-B2D5-D4B6B7A2B3C1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76269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91E7E-89AD-AE4E-B2D5-D4B6B7A2B3C1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24526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Moralische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Streckübungen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257 </a:t>
            </a:r>
          </a:p>
          <a:p>
            <a:pPr marL="228600" indent="-228600">
              <a:buAutoNum type="arabicPeriod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Blick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zurück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aus der apokalyptischen </a:t>
            </a:r>
            <a:endParaRPr lang="de-DE" dirty="0">
              <a:effectLst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Zukunft. 259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Bilder von der Zukunft. 263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Utopisch denken. 268 </a:t>
            </a:r>
            <a:endParaRPr lang="de-DE" dirty="0">
              <a:effectLst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91E7E-89AD-AE4E-B2D5-D4B6B7A2B3C1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21137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Moralische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Streckübungen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257 </a:t>
            </a:r>
          </a:p>
          <a:p>
            <a:pPr marL="228600" indent="-228600">
              <a:buAutoNum type="arabicPeriod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Der Blick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zurück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aus der apokalyptischen </a:t>
            </a:r>
            <a:endParaRPr lang="de-DE" dirty="0">
              <a:effectLst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Zukunft. 259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Bilder von der Zukunft. 263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Utopisch denken. 268 </a:t>
            </a:r>
            <a:endParaRPr lang="de-DE" dirty="0">
              <a:effectLst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91E7E-89AD-AE4E-B2D5-D4B6B7A2B3C1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12858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91E7E-89AD-AE4E-B2D5-D4B6B7A2B3C1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30537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91E7E-89AD-AE4E-B2D5-D4B6B7A2B3C1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08165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91E7E-89AD-AE4E-B2D5-D4B6B7A2B3C1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85944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91E7E-89AD-AE4E-B2D5-D4B6B7A2B3C1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48197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91E7E-89AD-AE4E-B2D5-D4B6B7A2B3C1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32400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91E7E-89AD-AE4E-B2D5-D4B6B7A2B3C1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5975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91E7E-89AD-AE4E-B2D5-D4B6B7A2B3C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1006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effectLst/>
              </a:rPr>
              <a:t>Dimension ZEIT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effectLst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effectLst/>
              </a:rPr>
              <a:t>Figueres, C., </a:t>
            </a:r>
            <a:r>
              <a:rPr lang="de-DE" dirty="0" err="1">
                <a:effectLst/>
              </a:rPr>
              <a:t>Schellnhuber</a:t>
            </a:r>
            <a:r>
              <a:rPr lang="de-DE" dirty="0">
                <a:effectLst/>
              </a:rPr>
              <a:t>, H. J., Whiteman, G., Rockström, J., </a:t>
            </a:r>
            <a:r>
              <a:rPr lang="de-DE" dirty="0" err="1">
                <a:effectLst/>
              </a:rPr>
              <a:t>Hobley</a:t>
            </a:r>
            <a:r>
              <a:rPr lang="de-DE" dirty="0">
                <a:effectLst/>
              </a:rPr>
              <a:t>, A., &amp; </a:t>
            </a:r>
            <a:r>
              <a:rPr lang="de-DE" dirty="0" err="1">
                <a:effectLst/>
              </a:rPr>
              <a:t>Rahmstorf</a:t>
            </a:r>
            <a:r>
              <a:rPr lang="de-DE" dirty="0">
                <a:effectLst/>
              </a:rPr>
              <a:t>, S. (2017). </a:t>
            </a:r>
            <a:r>
              <a:rPr lang="de-DE" dirty="0" err="1">
                <a:effectLst/>
              </a:rPr>
              <a:t>Three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years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to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safeguard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our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climate</a:t>
            </a:r>
            <a:r>
              <a:rPr lang="de-DE" dirty="0">
                <a:effectLst/>
              </a:rPr>
              <a:t>. </a:t>
            </a:r>
            <a:r>
              <a:rPr lang="de-DE" i="1" dirty="0">
                <a:effectLst/>
              </a:rPr>
              <a:t>Nature</a:t>
            </a:r>
            <a:r>
              <a:rPr lang="de-DE" dirty="0">
                <a:effectLst/>
              </a:rPr>
              <a:t>, </a:t>
            </a:r>
            <a:r>
              <a:rPr lang="de-DE" i="1" dirty="0">
                <a:effectLst/>
              </a:rPr>
              <a:t>546</a:t>
            </a:r>
            <a:r>
              <a:rPr lang="de-DE" dirty="0">
                <a:effectLst/>
              </a:rPr>
              <a:t>(7660), 593–595.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91E7E-89AD-AE4E-B2D5-D4B6B7A2B3C1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5998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91E7E-89AD-AE4E-B2D5-D4B6B7A2B3C1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0178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91E7E-89AD-AE4E-B2D5-D4B6B7A2B3C1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1778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91E7E-89AD-AE4E-B2D5-D4B6B7A2B3C1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0847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Lenton</a:t>
            </a:r>
            <a:r>
              <a:rPr lang="de-DE" dirty="0"/>
              <a:t>, T. M., Rockström, J., </a:t>
            </a:r>
            <a:r>
              <a:rPr lang="de-DE" dirty="0" err="1"/>
              <a:t>Gaffney</a:t>
            </a:r>
            <a:r>
              <a:rPr lang="de-DE" dirty="0"/>
              <a:t>, O., </a:t>
            </a:r>
            <a:r>
              <a:rPr lang="de-DE" dirty="0" err="1"/>
              <a:t>Rahmstorf</a:t>
            </a:r>
            <a:r>
              <a:rPr lang="de-DE" dirty="0"/>
              <a:t>, S., Richardson, K., Steffen, W., &amp; </a:t>
            </a:r>
            <a:r>
              <a:rPr lang="de-DE" dirty="0" err="1"/>
              <a:t>Schellnhuber</a:t>
            </a:r>
            <a:r>
              <a:rPr lang="de-DE" dirty="0"/>
              <a:t>, H. J. (2019). </a:t>
            </a:r>
            <a:r>
              <a:rPr lang="de-DE" dirty="0" err="1"/>
              <a:t>Climate</a:t>
            </a:r>
            <a:r>
              <a:rPr lang="de-DE" dirty="0"/>
              <a:t> </a:t>
            </a:r>
            <a:r>
              <a:rPr lang="de-DE" dirty="0" err="1"/>
              <a:t>tipping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 — </a:t>
            </a:r>
            <a:r>
              <a:rPr lang="de-DE" dirty="0" err="1"/>
              <a:t>too</a:t>
            </a:r>
            <a:r>
              <a:rPr lang="de-DE" dirty="0"/>
              <a:t> </a:t>
            </a:r>
            <a:r>
              <a:rPr lang="de-DE" dirty="0" err="1"/>
              <a:t>risky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bet</a:t>
            </a:r>
            <a:r>
              <a:rPr lang="de-DE" dirty="0"/>
              <a:t> </a:t>
            </a:r>
            <a:r>
              <a:rPr lang="de-DE" dirty="0" err="1"/>
              <a:t>against</a:t>
            </a:r>
            <a:r>
              <a:rPr lang="de-DE" dirty="0"/>
              <a:t>. </a:t>
            </a:r>
            <a:r>
              <a:rPr lang="de-DE" i="1" dirty="0"/>
              <a:t>Nature</a:t>
            </a:r>
            <a:r>
              <a:rPr lang="de-DE" dirty="0"/>
              <a:t>, </a:t>
            </a:r>
            <a:r>
              <a:rPr lang="de-DE" i="1" dirty="0"/>
              <a:t>575</a:t>
            </a:r>
            <a:r>
              <a:rPr lang="de-DE" dirty="0"/>
              <a:t>(7784), 592–595.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91E7E-89AD-AE4E-B2D5-D4B6B7A2B3C1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092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Lenton</a:t>
            </a:r>
            <a:r>
              <a:rPr lang="de-DE" dirty="0"/>
              <a:t>, T. M., Rockström, J., </a:t>
            </a:r>
            <a:r>
              <a:rPr lang="de-DE" dirty="0" err="1"/>
              <a:t>Gaffney</a:t>
            </a:r>
            <a:r>
              <a:rPr lang="de-DE" dirty="0"/>
              <a:t>, O., </a:t>
            </a:r>
            <a:r>
              <a:rPr lang="de-DE" dirty="0" err="1"/>
              <a:t>Rahmstorf</a:t>
            </a:r>
            <a:r>
              <a:rPr lang="de-DE" dirty="0"/>
              <a:t>, S., Richardson, K., Steffen, W., &amp; </a:t>
            </a:r>
            <a:r>
              <a:rPr lang="de-DE" dirty="0" err="1"/>
              <a:t>Schellnhuber</a:t>
            </a:r>
            <a:r>
              <a:rPr lang="de-DE" dirty="0"/>
              <a:t>, H. J. (2019). </a:t>
            </a:r>
            <a:r>
              <a:rPr lang="de-DE" dirty="0" err="1"/>
              <a:t>Climate</a:t>
            </a:r>
            <a:r>
              <a:rPr lang="de-DE" dirty="0"/>
              <a:t> </a:t>
            </a:r>
            <a:r>
              <a:rPr lang="de-DE" dirty="0" err="1"/>
              <a:t>tipping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 — </a:t>
            </a:r>
            <a:r>
              <a:rPr lang="de-DE" dirty="0" err="1"/>
              <a:t>too</a:t>
            </a:r>
            <a:r>
              <a:rPr lang="de-DE" dirty="0"/>
              <a:t> </a:t>
            </a:r>
            <a:r>
              <a:rPr lang="de-DE" dirty="0" err="1"/>
              <a:t>risky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bet</a:t>
            </a:r>
            <a:r>
              <a:rPr lang="de-DE" dirty="0"/>
              <a:t> </a:t>
            </a:r>
            <a:r>
              <a:rPr lang="de-DE" dirty="0" err="1"/>
              <a:t>against</a:t>
            </a:r>
            <a:r>
              <a:rPr lang="de-DE" dirty="0"/>
              <a:t>. </a:t>
            </a:r>
            <a:r>
              <a:rPr lang="de-DE" i="1" dirty="0"/>
              <a:t>Nature</a:t>
            </a:r>
            <a:r>
              <a:rPr lang="de-DE" dirty="0"/>
              <a:t>, </a:t>
            </a:r>
            <a:r>
              <a:rPr lang="de-DE" i="1" dirty="0"/>
              <a:t>575</a:t>
            </a:r>
            <a:r>
              <a:rPr lang="de-DE" dirty="0"/>
              <a:t>(7784), 592–595.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91E7E-89AD-AE4E-B2D5-D4B6B7A2B3C1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7401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3D99-B762-2B4A-A6FC-E595910E4AEC}" type="datetimeFigureOut">
              <a:rPr lang="de-DE" smtClean="0"/>
              <a:t>07.02.20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1950-34CC-8D44-9CA6-F3C30B28B6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0113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3D99-B762-2B4A-A6FC-E595910E4AEC}" type="datetimeFigureOut">
              <a:rPr lang="de-DE" smtClean="0"/>
              <a:t>07.02.20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1950-34CC-8D44-9CA6-F3C30B28B6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166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3D99-B762-2B4A-A6FC-E595910E4AEC}" type="datetimeFigureOut">
              <a:rPr lang="de-DE" smtClean="0"/>
              <a:t>07.02.20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1950-34CC-8D44-9CA6-F3C30B28B6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2765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3D99-B762-2B4A-A6FC-E595910E4AEC}" type="datetimeFigureOut">
              <a:rPr lang="de-DE" smtClean="0"/>
              <a:t>07.02.20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1950-34CC-8D44-9CA6-F3C30B28B6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321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3D99-B762-2B4A-A6FC-E595910E4AEC}" type="datetimeFigureOut">
              <a:rPr lang="de-DE" smtClean="0"/>
              <a:t>07.02.20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1950-34CC-8D44-9CA6-F3C30B28B6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9606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3D99-B762-2B4A-A6FC-E595910E4AEC}" type="datetimeFigureOut">
              <a:rPr lang="de-DE" smtClean="0"/>
              <a:t>07.02.20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1950-34CC-8D44-9CA6-F3C30B28B6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5216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3D99-B762-2B4A-A6FC-E595910E4AEC}" type="datetimeFigureOut">
              <a:rPr lang="de-DE" smtClean="0"/>
              <a:t>07.02.20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1950-34CC-8D44-9CA6-F3C30B28B6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3448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3D99-B762-2B4A-A6FC-E595910E4AEC}" type="datetimeFigureOut">
              <a:rPr lang="de-DE" smtClean="0"/>
              <a:t>07.02.20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1950-34CC-8D44-9CA6-F3C30B28B6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4801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3D99-B762-2B4A-A6FC-E595910E4AEC}" type="datetimeFigureOut">
              <a:rPr lang="de-DE" smtClean="0"/>
              <a:t>07.02.20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1950-34CC-8D44-9CA6-F3C30B28B6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6085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3D99-B762-2B4A-A6FC-E595910E4AEC}" type="datetimeFigureOut">
              <a:rPr lang="de-DE" smtClean="0"/>
              <a:t>07.02.20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1950-34CC-8D44-9CA6-F3C30B28B6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9567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3D99-B762-2B4A-A6FC-E595910E4AEC}" type="datetimeFigureOut">
              <a:rPr lang="de-DE" smtClean="0"/>
              <a:t>07.02.20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1950-34CC-8D44-9CA6-F3C30B28B6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277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F3D99-B762-2B4A-A6FC-E595910E4AEC}" type="datetimeFigureOut">
              <a:rPr lang="de-DE" smtClean="0"/>
              <a:t>07.02.20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F1950-34CC-8D44-9CA6-F3C30B28B6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0972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cc-berlin.net/en/research/co2-budget.html" TargetMode="External"/><Relationship Id="rId2" Type="http://schemas.openxmlformats.org/officeDocument/2006/relationships/hyperlink" Target="https://climateactiontracker.org/global/temperatur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ymag.com/intelligencer/2017/07/climate-change-earth-too-hot-for-humans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53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22408"/>
            <a:ext cx="8229600" cy="4525963"/>
          </a:xfrm>
        </p:spPr>
        <p:txBody>
          <a:bodyPr>
            <a:normAutofit/>
          </a:bodyPr>
          <a:lstStyle/>
          <a:p>
            <a:endParaRPr lang="de-DE" sz="4000" dirty="0"/>
          </a:p>
          <a:p>
            <a:pPr marL="0" indent="0" algn="ctr">
              <a:buNone/>
            </a:pPr>
            <a:endParaRPr lang="de-DE" sz="4000" dirty="0"/>
          </a:p>
          <a:p>
            <a:pPr marL="0" indent="0" algn="ctr">
              <a:buNone/>
            </a:pPr>
            <a:r>
              <a:rPr lang="de-DE" sz="4000" dirty="0"/>
              <a:t>Irreversibilität</a:t>
            </a:r>
          </a:p>
        </p:txBody>
      </p:sp>
    </p:spTree>
    <p:extLst>
      <p:ext uri="{BB962C8B-B14F-4D97-AF65-F5344CB8AC3E}">
        <p14:creationId xmlns:p14="http://schemas.microsoft.com/office/powerpoint/2010/main" val="2515304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de-DE" dirty="0"/>
              <a:t>Kipppunkte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0F2A521-2DBE-B749-B130-1850F6CBB4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4255" y="1825625"/>
            <a:ext cx="6255489" cy="4351338"/>
          </a:xfrm>
        </p:spPr>
      </p:pic>
    </p:spTree>
    <p:extLst>
      <p:ext uri="{BB962C8B-B14F-4D97-AF65-F5344CB8AC3E}">
        <p14:creationId xmlns:p14="http://schemas.microsoft.com/office/powerpoint/2010/main" val="2805138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de-DE" dirty="0"/>
              <a:t>Kipppunkte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0F2A521-2DBE-B749-B130-1850F6CBB4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4255" y="1825625"/>
            <a:ext cx="6255489" cy="4351338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D3487A-6323-534F-A6CF-C8A0E89C63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3320">
            <a:off x="3636799" y="608337"/>
            <a:ext cx="5235903" cy="994482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1908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de-DE" dirty="0"/>
              <a:t>Weit weg?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C047A7-A0C7-2B47-90F5-FA004406A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423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de-DE" dirty="0"/>
              <a:t>Weit weg?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2EA06AE-4A79-0C45-AF2E-D3DA4CB34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690689"/>
            <a:ext cx="3164348" cy="1165341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0870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de-DE" dirty="0"/>
              <a:t>Weit weg?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2EA06AE-4A79-0C45-AF2E-D3DA4CB34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690689"/>
            <a:ext cx="3164348" cy="1165341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90E27E-2BE7-7F45-AA12-5516B6572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4285" y="2342246"/>
            <a:ext cx="3942693" cy="953010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7553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de-DE" dirty="0"/>
              <a:t>Weit weg?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E0847C-CE5D-A747-AE68-1C266CC62C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0065" y="3518660"/>
            <a:ext cx="6213584" cy="854630"/>
          </a:xfr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EA06AE-4A79-0C45-AF2E-D3DA4CB34B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1690689"/>
            <a:ext cx="3164348" cy="1165341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90E27E-2BE7-7F45-AA12-5516B65721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4285" y="2342246"/>
            <a:ext cx="3942693" cy="953010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980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de-DE" dirty="0"/>
              <a:t>Weit weg?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E0847C-CE5D-A747-AE68-1C266CC62C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0065" y="3518660"/>
            <a:ext cx="6213584" cy="854630"/>
          </a:xfr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F3952F-DACB-EE4D-84DB-0856D27AFC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6799" y="4609498"/>
            <a:ext cx="4036008" cy="1640165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EA06AE-4A79-0C45-AF2E-D3DA4CB34B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1690689"/>
            <a:ext cx="3164348" cy="1165341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90E27E-2BE7-7F45-AA12-5516B65721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4285" y="2342246"/>
            <a:ext cx="3942693" cy="953010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6814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sz="4000" dirty="0"/>
              <a:t>Eine systemische &amp; kollektive Krise</a:t>
            </a:r>
          </a:p>
        </p:txBody>
      </p:sp>
    </p:spTree>
    <p:extLst>
      <p:ext uri="{BB962C8B-B14F-4D97-AF65-F5344CB8AC3E}">
        <p14:creationId xmlns:p14="http://schemas.microsoft.com/office/powerpoint/2010/main" val="166316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dirty="0"/>
              <a:t>„Es ist schlimmer, viel schlimmer, als sie denken“</a:t>
            </a:r>
          </a:p>
          <a:p>
            <a:pPr marL="0" indent="0" algn="ctr">
              <a:buNone/>
            </a:pPr>
            <a:r>
              <a:rPr lang="de-DE" dirty="0"/>
              <a:t>– David Wallace-Wells</a:t>
            </a:r>
          </a:p>
        </p:txBody>
      </p:sp>
    </p:spTree>
    <p:extLst>
      <p:ext uri="{BB962C8B-B14F-4D97-AF65-F5344CB8AC3E}">
        <p14:creationId xmlns:p14="http://schemas.microsoft.com/office/powerpoint/2010/main" val="2656851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sz="4000" dirty="0"/>
              <a:t>Moin</a:t>
            </a:r>
            <a:r>
              <a:rPr lang="de-DE" sz="35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73179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sz="4000" dirty="0"/>
              <a:t>Eine Krise der Vorstellungskraft</a:t>
            </a:r>
          </a:p>
        </p:txBody>
      </p:sp>
    </p:spTree>
    <p:extLst>
      <p:ext uri="{BB962C8B-B14F-4D97-AF65-F5344CB8AC3E}">
        <p14:creationId xmlns:p14="http://schemas.microsoft.com/office/powerpoint/2010/main" val="80020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sz="4000" dirty="0"/>
              <a:t>Eine Kommunikationskrise</a:t>
            </a:r>
          </a:p>
        </p:txBody>
      </p:sp>
    </p:spTree>
    <p:extLst>
      <p:ext uri="{BB962C8B-B14F-4D97-AF65-F5344CB8AC3E}">
        <p14:creationId xmlns:p14="http://schemas.microsoft.com/office/powerpoint/2010/main" val="439545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sz="4000" dirty="0"/>
              <a:t>Was tun?</a:t>
            </a:r>
          </a:p>
        </p:txBody>
      </p:sp>
    </p:spTree>
    <p:extLst>
      <p:ext uri="{BB962C8B-B14F-4D97-AF65-F5344CB8AC3E}">
        <p14:creationId xmlns:p14="http://schemas.microsoft.com/office/powerpoint/2010/main" val="3999622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22408"/>
            <a:ext cx="8229600" cy="4525963"/>
          </a:xfrm>
        </p:spPr>
        <p:txBody>
          <a:bodyPr>
            <a:normAutofit fontScale="62500" lnSpcReduction="20000"/>
          </a:bodyPr>
          <a:lstStyle/>
          <a:p>
            <a:endParaRPr lang="de-DE" dirty="0"/>
          </a:p>
          <a:p>
            <a:endParaRPr lang="de-DE" dirty="0"/>
          </a:p>
          <a:p>
            <a:pPr marL="0" indent="0" algn="ctr">
              <a:buNone/>
            </a:pPr>
            <a:r>
              <a:rPr lang="de-DE" sz="10900" dirty="0" err="1"/>
              <a:t>Possibilismus</a:t>
            </a:r>
            <a:endParaRPr lang="de-DE" sz="10900" dirty="0"/>
          </a:p>
          <a:p>
            <a:pPr marL="0" indent="0" algn="ctr">
              <a:buNone/>
            </a:pPr>
            <a:endParaRPr lang="de-DE" sz="6000" dirty="0"/>
          </a:p>
          <a:p>
            <a:pPr marL="0" indent="0" algn="ctr">
              <a:buNone/>
            </a:pPr>
            <a:r>
              <a:rPr lang="de-DE" sz="6000" dirty="0"/>
              <a:t>Weder Optimist noch Pessimist</a:t>
            </a:r>
          </a:p>
          <a:p>
            <a:pPr marL="0" indent="0" algn="ctr">
              <a:buNone/>
            </a:pPr>
            <a:r>
              <a:rPr lang="de-DE" sz="6000" dirty="0"/>
              <a:t> “Der </a:t>
            </a:r>
            <a:r>
              <a:rPr lang="de-DE" sz="6000" dirty="0" err="1"/>
              <a:t>Possibilist</a:t>
            </a:r>
            <a:r>
              <a:rPr lang="de-DE" sz="6000" dirty="0"/>
              <a:t>”, sagt von </a:t>
            </a:r>
            <a:r>
              <a:rPr lang="de-DE" sz="6000" dirty="0" err="1"/>
              <a:t>Uexküll</a:t>
            </a:r>
            <a:r>
              <a:rPr lang="de-DE" sz="6000" dirty="0"/>
              <a:t>, “sieht die </a:t>
            </a:r>
            <a:r>
              <a:rPr lang="de-DE" sz="6000" dirty="0" err="1"/>
              <a:t>Möglichkeiten</a:t>
            </a:r>
            <a:r>
              <a:rPr lang="de-DE" sz="6000" dirty="0"/>
              <a:t>, und es </a:t>
            </a:r>
            <a:r>
              <a:rPr lang="de-DE" sz="6000" dirty="0" err="1"/>
              <a:t>hängt</a:t>
            </a:r>
            <a:r>
              <a:rPr lang="de-DE" sz="6000" dirty="0"/>
              <a:t> von jedem von uns ab, ob sie verwirklicht werden” </a:t>
            </a:r>
          </a:p>
          <a:p>
            <a:pPr marL="0" indent="0" algn="ctr">
              <a:buNone/>
            </a:pPr>
            <a:endParaRPr lang="de-DE" sz="6000" dirty="0"/>
          </a:p>
        </p:txBody>
      </p:sp>
    </p:spTree>
    <p:extLst>
      <p:ext uri="{BB962C8B-B14F-4D97-AF65-F5344CB8AC3E}">
        <p14:creationId xmlns:p14="http://schemas.microsoft.com/office/powerpoint/2010/main" val="42926373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>
            <a:spLocks/>
          </p:cNvSpPr>
          <p:nvPr/>
        </p:nvSpPr>
        <p:spPr>
          <a:xfrm>
            <a:off x="457200" y="132240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  <a:p>
            <a:endParaRPr lang="de-DE" dirty="0"/>
          </a:p>
          <a:p>
            <a:pPr marL="0" indent="0" algn="ctr">
              <a:buFont typeface="Arial"/>
              <a:buNone/>
            </a:pPr>
            <a:r>
              <a:rPr lang="de-DE" sz="6000" dirty="0"/>
              <a:t>3,5 %</a:t>
            </a:r>
          </a:p>
        </p:txBody>
      </p:sp>
    </p:spTree>
    <p:extLst>
      <p:ext uri="{BB962C8B-B14F-4D97-AF65-F5344CB8AC3E}">
        <p14:creationId xmlns:p14="http://schemas.microsoft.com/office/powerpoint/2010/main" val="12899222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22408"/>
            <a:ext cx="8229600" cy="4525963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  <a:p>
            <a:pPr marL="0" indent="0" algn="ctr">
              <a:buNone/>
            </a:pPr>
            <a:r>
              <a:rPr lang="de-DE" sz="6000" dirty="0"/>
              <a:t>Informiert euch!</a:t>
            </a:r>
          </a:p>
        </p:txBody>
      </p:sp>
    </p:spTree>
    <p:extLst>
      <p:ext uri="{BB962C8B-B14F-4D97-AF65-F5344CB8AC3E}">
        <p14:creationId xmlns:p14="http://schemas.microsoft.com/office/powerpoint/2010/main" val="21410314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22408"/>
            <a:ext cx="8229600" cy="4525963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  <a:p>
            <a:pPr marL="0" indent="0" algn="ctr">
              <a:buNone/>
            </a:pPr>
            <a:r>
              <a:rPr lang="de-DE" sz="6000" dirty="0"/>
              <a:t>Moralische Streckübungen</a:t>
            </a:r>
          </a:p>
        </p:txBody>
      </p:sp>
    </p:spTree>
    <p:extLst>
      <p:ext uri="{BB962C8B-B14F-4D97-AF65-F5344CB8AC3E}">
        <p14:creationId xmlns:p14="http://schemas.microsoft.com/office/powerpoint/2010/main" val="276286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22408"/>
            <a:ext cx="8229600" cy="4525963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  <a:p>
            <a:pPr marL="0" indent="0" algn="ctr">
              <a:buNone/>
            </a:pPr>
            <a:r>
              <a:rPr lang="de-DE" sz="6000" dirty="0"/>
              <a:t>Lernt zu träumen!</a:t>
            </a:r>
          </a:p>
        </p:txBody>
      </p:sp>
    </p:spTree>
    <p:extLst>
      <p:ext uri="{BB962C8B-B14F-4D97-AF65-F5344CB8AC3E}">
        <p14:creationId xmlns:p14="http://schemas.microsoft.com/office/powerpoint/2010/main" val="4230594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22408"/>
            <a:ext cx="8229600" cy="4525963"/>
          </a:xfrm>
        </p:spPr>
        <p:txBody>
          <a:bodyPr/>
          <a:lstStyle/>
          <a:p>
            <a:endParaRPr lang="de-DE" b="1" dirty="0"/>
          </a:p>
          <a:p>
            <a:endParaRPr lang="de-DE" b="1" dirty="0"/>
          </a:p>
          <a:p>
            <a:pPr marL="0" indent="0" algn="ctr">
              <a:buNone/>
            </a:pPr>
            <a:r>
              <a:rPr lang="de-DE" sz="6000" dirty="0"/>
              <a:t>Organisiert euch!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498846" y="230709"/>
            <a:ext cx="42259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i="1" dirty="0"/>
              <a:t>Findet das Warum</a:t>
            </a:r>
          </a:p>
        </p:txBody>
      </p:sp>
    </p:spTree>
    <p:extLst>
      <p:ext uri="{BB962C8B-B14F-4D97-AF65-F5344CB8AC3E}">
        <p14:creationId xmlns:p14="http://schemas.microsoft.com/office/powerpoint/2010/main" val="5697131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22408"/>
            <a:ext cx="8229600" cy="4525963"/>
          </a:xfrm>
        </p:spPr>
        <p:txBody>
          <a:bodyPr/>
          <a:lstStyle/>
          <a:p>
            <a:endParaRPr lang="de-DE" b="1" dirty="0"/>
          </a:p>
          <a:p>
            <a:endParaRPr lang="de-DE" b="1" dirty="0"/>
          </a:p>
          <a:p>
            <a:pPr marL="0" indent="0" algn="ctr">
              <a:buNone/>
            </a:pPr>
            <a:r>
              <a:rPr lang="de-DE" sz="6000" dirty="0"/>
              <a:t>Organisiert euch!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498846" y="230709"/>
            <a:ext cx="42259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i="1" dirty="0"/>
              <a:t>Findet das Warum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460888" y="768410"/>
            <a:ext cx="42259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i="1" dirty="0"/>
              <a:t>Kommt aus dem Staunen raus </a:t>
            </a:r>
          </a:p>
        </p:txBody>
      </p:sp>
    </p:spTree>
    <p:extLst>
      <p:ext uri="{BB962C8B-B14F-4D97-AF65-F5344CB8AC3E}">
        <p14:creationId xmlns:p14="http://schemas.microsoft.com/office/powerpoint/2010/main" val="3233058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Neubauer_Zukunft_190725 (verschoben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407" y="621550"/>
            <a:ext cx="3479112" cy="561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62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22408"/>
            <a:ext cx="8229600" cy="4525963"/>
          </a:xfrm>
        </p:spPr>
        <p:txBody>
          <a:bodyPr/>
          <a:lstStyle/>
          <a:p>
            <a:endParaRPr lang="de-DE" b="1" dirty="0"/>
          </a:p>
          <a:p>
            <a:endParaRPr lang="de-DE" b="1" dirty="0"/>
          </a:p>
          <a:p>
            <a:pPr marL="0" indent="0" algn="ctr">
              <a:buNone/>
            </a:pPr>
            <a:r>
              <a:rPr lang="de-DE" sz="6000" dirty="0"/>
              <a:t>Organisiert euch!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498846" y="230709"/>
            <a:ext cx="42259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i="1" dirty="0"/>
              <a:t>Findet das Warum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460888" y="768410"/>
            <a:ext cx="42259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i="1" dirty="0"/>
              <a:t>Kommt aus dem Staunen raus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34976" y="1322408"/>
            <a:ext cx="42259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i="1" dirty="0"/>
              <a:t>Tut euch zusammen und gebt auf euch acht</a:t>
            </a:r>
          </a:p>
        </p:txBody>
      </p:sp>
    </p:spTree>
    <p:extLst>
      <p:ext uri="{BB962C8B-B14F-4D97-AF65-F5344CB8AC3E}">
        <p14:creationId xmlns:p14="http://schemas.microsoft.com/office/powerpoint/2010/main" val="38843140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22408"/>
            <a:ext cx="8229600" cy="4525963"/>
          </a:xfrm>
        </p:spPr>
        <p:txBody>
          <a:bodyPr/>
          <a:lstStyle/>
          <a:p>
            <a:endParaRPr lang="de-DE" b="1" dirty="0"/>
          </a:p>
          <a:p>
            <a:endParaRPr lang="de-DE" b="1" dirty="0"/>
          </a:p>
          <a:p>
            <a:pPr marL="0" indent="0" algn="ctr">
              <a:buNone/>
            </a:pPr>
            <a:r>
              <a:rPr lang="de-DE" sz="6000" dirty="0"/>
              <a:t>Organisiert euch!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498846" y="230709"/>
            <a:ext cx="42259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i="1" dirty="0"/>
              <a:t>Findet das Warum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460888" y="768410"/>
            <a:ext cx="42259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i="1" dirty="0"/>
              <a:t>Kommt aus dem Staunen raus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34976" y="1322408"/>
            <a:ext cx="42259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i="1" dirty="0"/>
              <a:t>Tut euch zusammen und gebt auf euch acht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801413" y="3794142"/>
            <a:ext cx="42259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i="1" dirty="0"/>
              <a:t>Guckt ab.</a:t>
            </a:r>
          </a:p>
        </p:txBody>
      </p:sp>
    </p:spTree>
    <p:extLst>
      <p:ext uri="{BB962C8B-B14F-4D97-AF65-F5344CB8AC3E}">
        <p14:creationId xmlns:p14="http://schemas.microsoft.com/office/powerpoint/2010/main" val="28500611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22408"/>
            <a:ext cx="8229600" cy="4525963"/>
          </a:xfrm>
        </p:spPr>
        <p:txBody>
          <a:bodyPr/>
          <a:lstStyle/>
          <a:p>
            <a:endParaRPr lang="de-DE" b="1" dirty="0"/>
          </a:p>
          <a:p>
            <a:endParaRPr lang="de-DE" b="1" dirty="0"/>
          </a:p>
          <a:p>
            <a:pPr marL="0" indent="0" algn="ctr">
              <a:buNone/>
            </a:pPr>
            <a:r>
              <a:rPr lang="de-DE" sz="6000" dirty="0"/>
              <a:t>Organisiert euch!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498846" y="230709"/>
            <a:ext cx="42259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i="1" dirty="0"/>
              <a:t>Findet das Warum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460888" y="768410"/>
            <a:ext cx="42259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i="1" dirty="0"/>
              <a:t>Kommt aus dem Staunen raus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34976" y="1322408"/>
            <a:ext cx="42259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i="1" dirty="0"/>
              <a:t>Tut euch zusammen und gebt auf euch acht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801413" y="3794142"/>
            <a:ext cx="42259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i="1" dirty="0"/>
              <a:t>Guckt ab.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57200" y="4558031"/>
            <a:ext cx="42259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i="1" dirty="0"/>
              <a:t>Kommt, um zu bleiben</a:t>
            </a:r>
          </a:p>
        </p:txBody>
      </p:sp>
    </p:spTree>
    <p:extLst>
      <p:ext uri="{BB962C8B-B14F-4D97-AF65-F5344CB8AC3E}">
        <p14:creationId xmlns:p14="http://schemas.microsoft.com/office/powerpoint/2010/main" val="30112034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22408"/>
            <a:ext cx="8229600" cy="4525963"/>
          </a:xfrm>
        </p:spPr>
        <p:txBody>
          <a:bodyPr/>
          <a:lstStyle/>
          <a:p>
            <a:endParaRPr lang="de-DE" b="1" dirty="0"/>
          </a:p>
          <a:p>
            <a:endParaRPr lang="de-DE" b="1" dirty="0"/>
          </a:p>
          <a:p>
            <a:pPr marL="0" indent="0" algn="ctr">
              <a:buNone/>
            </a:pPr>
            <a:r>
              <a:rPr lang="de-DE" sz="6000" dirty="0"/>
              <a:t>Organisiert euch!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498846" y="230709"/>
            <a:ext cx="42259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i="1" dirty="0"/>
              <a:t>Findet das Warum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460888" y="768410"/>
            <a:ext cx="42259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i="1" dirty="0"/>
              <a:t>Kommt aus dem Staunen raus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34976" y="1322408"/>
            <a:ext cx="42259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i="1" dirty="0"/>
              <a:t>Tut euch zusammen und gebt auf euch acht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801413" y="3794142"/>
            <a:ext cx="42259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i="1" dirty="0"/>
              <a:t>Guckt ab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57200" y="4558031"/>
            <a:ext cx="42259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i="1" dirty="0"/>
              <a:t>Kommt, um zu bleiben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953813" y="5259532"/>
            <a:ext cx="42259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i="1" dirty="0"/>
              <a:t>Fordert euch und euer Umfeld heraus</a:t>
            </a:r>
          </a:p>
        </p:txBody>
      </p:sp>
    </p:spTree>
    <p:extLst>
      <p:ext uri="{BB962C8B-B14F-4D97-AF65-F5344CB8AC3E}">
        <p14:creationId xmlns:p14="http://schemas.microsoft.com/office/powerpoint/2010/main" val="42534813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60167-860F-F240-B36F-029E28768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 &amp;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6B8C8-4A4D-6847-981E-5C59C0E01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de-DE" dirty="0"/>
              <a:t>2100 </a:t>
            </a:r>
            <a:r>
              <a:rPr lang="de-DE" dirty="0" err="1"/>
              <a:t>Warming</a:t>
            </a:r>
            <a:r>
              <a:rPr lang="de-DE" dirty="0"/>
              <a:t> </a:t>
            </a:r>
            <a:r>
              <a:rPr lang="de-DE" dirty="0" err="1"/>
              <a:t>Projections</a:t>
            </a:r>
            <a:r>
              <a:rPr lang="de-DE" dirty="0"/>
              <a:t>: </a:t>
            </a:r>
            <a:r>
              <a:rPr lang="de-DE" dirty="0">
                <a:hlinkClick r:id="rId2"/>
              </a:rPr>
              <a:t>https://climateactiontracker.org/global/temperatures/</a:t>
            </a:r>
            <a:endParaRPr lang="de-DE" dirty="0"/>
          </a:p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de-DE" dirty="0"/>
              <a:t>Figueres, C., </a:t>
            </a:r>
            <a:r>
              <a:rPr lang="de-DE" dirty="0" err="1"/>
              <a:t>Schellnhuber</a:t>
            </a:r>
            <a:r>
              <a:rPr lang="de-DE" dirty="0"/>
              <a:t>, H. J., Whiteman, G., Rockström, J., </a:t>
            </a:r>
            <a:r>
              <a:rPr lang="de-DE" dirty="0" err="1"/>
              <a:t>Hobley</a:t>
            </a:r>
            <a:r>
              <a:rPr lang="de-DE" dirty="0"/>
              <a:t>, A., &amp; </a:t>
            </a:r>
            <a:r>
              <a:rPr lang="de-DE" dirty="0" err="1"/>
              <a:t>Rahmstorf</a:t>
            </a:r>
            <a:r>
              <a:rPr lang="de-DE" dirty="0"/>
              <a:t>, S. (2017). </a:t>
            </a:r>
            <a:r>
              <a:rPr lang="de-DE" dirty="0" err="1"/>
              <a:t>Three</a:t>
            </a:r>
            <a:r>
              <a:rPr lang="de-DE" dirty="0"/>
              <a:t> </a:t>
            </a:r>
            <a:r>
              <a:rPr lang="de-DE" dirty="0" err="1"/>
              <a:t>years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safeguard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climate</a:t>
            </a:r>
            <a:r>
              <a:rPr lang="de-DE" dirty="0"/>
              <a:t>. </a:t>
            </a:r>
            <a:r>
              <a:rPr lang="de-DE" i="1" dirty="0"/>
              <a:t>Nature</a:t>
            </a:r>
            <a:r>
              <a:rPr lang="de-DE" dirty="0"/>
              <a:t>, </a:t>
            </a:r>
            <a:r>
              <a:rPr lang="de-DE" i="1" dirty="0"/>
              <a:t>546</a:t>
            </a:r>
            <a:r>
              <a:rPr lang="de-DE" dirty="0"/>
              <a:t>(7660), 593–595. </a:t>
            </a:r>
          </a:p>
          <a:p>
            <a:r>
              <a:rPr lang="de-DE" dirty="0" err="1"/>
              <a:t>Lenton</a:t>
            </a:r>
            <a:r>
              <a:rPr lang="de-DE" dirty="0"/>
              <a:t>, T. M., Rockström, J., </a:t>
            </a:r>
            <a:r>
              <a:rPr lang="de-DE" dirty="0" err="1"/>
              <a:t>Gaffney</a:t>
            </a:r>
            <a:r>
              <a:rPr lang="de-DE" dirty="0"/>
              <a:t>, O., </a:t>
            </a:r>
            <a:r>
              <a:rPr lang="de-DE" dirty="0" err="1"/>
              <a:t>Rahmstorf</a:t>
            </a:r>
            <a:r>
              <a:rPr lang="de-DE" dirty="0"/>
              <a:t>, S., Richardson, K., Steffen, W., &amp; </a:t>
            </a:r>
            <a:r>
              <a:rPr lang="de-DE" dirty="0" err="1"/>
              <a:t>Schellnhuber</a:t>
            </a:r>
            <a:r>
              <a:rPr lang="de-DE" dirty="0"/>
              <a:t>, H. J. (2019). </a:t>
            </a:r>
            <a:r>
              <a:rPr lang="de-DE" dirty="0" err="1"/>
              <a:t>Climate</a:t>
            </a:r>
            <a:r>
              <a:rPr lang="de-DE" dirty="0"/>
              <a:t> </a:t>
            </a:r>
            <a:r>
              <a:rPr lang="de-DE" dirty="0" err="1"/>
              <a:t>tipping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 — </a:t>
            </a:r>
            <a:r>
              <a:rPr lang="de-DE" dirty="0" err="1"/>
              <a:t>too</a:t>
            </a:r>
            <a:r>
              <a:rPr lang="de-DE" dirty="0"/>
              <a:t> </a:t>
            </a:r>
            <a:r>
              <a:rPr lang="de-DE" dirty="0" err="1"/>
              <a:t>risky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bet</a:t>
            </a:r>
            <a:r>
              <a:rPr lang="de-DE" dirty="0"/>
              <a:t> </a:t>
            </a:r>
            <a:r>
              <a:rPr lang="de-DE" dirty="0" err="1"/>
              <a:t>against</a:t>
            </a:r>
            <a:r>
              <a:rPr lang="de-DE" dirty="0"/>
              <a:t>. </a:t>
            </a:r>
            <a:r>
              <a:rPr lang="de-DE" i="1" dirty="0"/>
              <a:t>Nature</a:t>
            </a:r>
            <a:r>
              <a:rPr lang="de-DE" dirty="0"/>
              <a:t>, </a:t>
            </a:r>
            <a:r>
              <a:rPr lang="de-DE" i="1" dirty="0"/>
              <a:t>575</a:t>
            </a:r>
            <a:r>
              <a:rPr lang="de-DE" dirty="0"/>
              <a:t>(7784), 592–595. </a:t>
            </a:r>
          </a:p>
          <a:p>
            <a:r>
              <a:rPr lang="de-DE" dirty="0" err="1"/>
              <a:t>Remaining</a:t>
            </a:r>
            <a:r>
              <a:rPr lang="de-DE" dirty="0"/>
              <a:t> </a:t>
            </a:r>
            <a:r>
              <a:rPr lang="de-DE" dirty="0" err="1"/>
              <a:t>carbon</a:t>
            </a:r>
            <a:r>
              <a:rPr lang="de-DE" dirty="0"/>
              <a:t> </a:t>
            </a:r>
            <a:r>
              <a:rPr lang="de-DE" dirty="0" err="1"/>
              <a:t>budget</a:t>
            </a:r>
            <a:r>
              <a:rPr lang="de-DE" dirty="0"/>
              <a:t>: </a:t>
            </a:r>
            <a:r>
              <a:rPr lang="de-DE" dirty="0">
                <a:hlinkClick r:id="rId3"/>
              </a:rPr>
              <a:t>https://www.mcc-berlin.net/en/research/co2-budget.html</a:t>
            </a:r>
            <a:endParaRPr lang="de-DE" dirty="0"/>
          </a:p>
          <a:p>
            <a:r>
              <a:rPr lang="de-DE" dirty="0"/>
              <a:t>Wallace-Wells, D. (2017). The </a:t>
            </a:r>
            <a:r>
              <a:rPr lang="de-DE" dirty="0" err="1"/>
              <a:t>Uninhabitable</a:t>
            </a:r>
            <a:r>
              <a:rPr lang="de-DE" dirty="0"/>
              <a:t> Earth. </a:t>
            </a:r>
            <a:r>
              <a:rPr lang="de-DE" i="1" dirty="0"/>
              <a:t>New York Magazine</a:t>
            </a:r>
            <a:r>
              <a:rPr lang="de-DE" dirty="0"/>
              <a:t>, </a:t>
            </a:r>
            <a:r>
              <a:rPr lang="de-DE" i="1" dirty="0"/>
              <a:t>14</a:t>
            </a:r>
            <a:r>
              <a:rPr lang="de-DE" dirty="0"/>
              <a:t>. </a:t>
            </a:r>
            <a:r>
              <a:rPr lang="de-DE" dirty="0">
                <a:hlinkClick r:id="rId4"/>
              </a:rPr>
              <a:t>nymag.com/intelligencer/2017/07/climate-change-earth-too-hot-for-humans.html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0683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3DC0965-1E6B-4C47-A335-85A96025F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54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BDE0607F-B976-6241-B733-0BF71520D0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2612" y="1341604"/>
            <a:ext cx="3178775" cy="4174792"/>
          </a:xfrm>
        </p:spPr>
      </p:pic>
    </p:spTree>
    <p:extLst>
      <p:ext uri="{BB962C8B-B14F-4D97-AF65-F5344CB8AC3E}">
        <p14:creationId xmlns:p14="http://schemas.microsoft.com/office/powerpoint/2010/main" val="1578815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22408"/>
            <a:ext cx="8229600" cy="4525963"/>
          </a:xfrm>
        </p:spPr>
        <p:txBody>
          <a:bodyPr/>
          <a:lstStyle/>
          <a:p>
            <a:endParaRPr lang="de-DE" dirty="0"/>
          </a:p>
          <a:p>
            <a:pPr marL="0" indent="0" algn="ctr">
              <a:buNone/>
            </a:pPr>
            <a:endParaRPr lang="de-DE" sz="6000" dirty="0"/>
          </a:p>
          <a:p>
            <a:pPr marL="0" indent="0" algn="ctr">
              <a:buNone/>
            </a:pPr>
            <a:r>
              <a:rPr lang="de-DE" sz="4000" dirty="0"/>
              <a:t>Warum „Klimakrise“?</a:t>
            </a:r>
          </a:p>
        </p:txBody>
      </p:sp>
    </p:spTree>
    <p:extLst>
      <p:ext uri="{BB962C8B-B14F-4D97-AF65-F5344CB8AC3E}">
        <p14:creationId xmlns:p14="http://schemas.microsoft.com/office/powerpoint/2010/main" val="796422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Zeit läuft davon</a:t>
            </a:r>
          </a:p>
        </p:txBody>
      </p:sp>
      <p:pic>
        <p:nvPicPr>
          <p:cNvPr id="4" name="Inhaltsplatzhalter 3" descr="Bildschirmfoto 2019-09-26 um 15.45.15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4" b="2974"/>
          <a:stretch>
            <a:fillRect/>
          </a:stretch>
        </p:blipFill>
        <p:spPr>
          <a:xfrm>
            <a:off x="872669" y="1690689"/>
            <a:ext cx="7398662" cy="4068980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8914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de-DE"/>
              <a:t>Die Zeit läuft davon</a:t>
            </a:r>
            <a:endParaRPr lang="de-DE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4991D3B-7B54-9F40-8102-E587448D14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0" y="1835944"/>
            <a:ext cx="7886700" cy="4330700"/>
          </a:xfrm>
        </p:spPr>
      </p:pic>
    </p:spTree>
    <p:extLst>
      <p:ext uri="{BB962C8B-B14F-4D97-AF65-F5344CB8AC3E}">
        <p14:creationId xmlns:p14="http://schemas.microsoft.com/office/powerpoint/2010/main" val="4223293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Zukunftsszenarien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5DEBE68-462B-C341-8BFE-9994B087A7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53584" y="1520826"/>
            <a:ext cx="6764994" cy="4449050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5921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1928</TotalTime>
  <Words>706</Words>
  <Application>Microsoft Macintosh PowerPoint</Application>
  <PresentationFormat>On-screen Show (4:3)</PresentationFormat>
  <Paragraphs>157</Paragraphs>
  <Slides>34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Die Zeit läuft davon</vt:lpstr>
      <vt:lpstr>Die Zeit läuft davon</vt:lpstr>
      <vt:lpstr>Zukunftsszenarien</vt:lpstr>
      <vt:lpstr>PowerPoint Presentation</vt:lpstr>
      <vt:lpstr>Kipppunkte</vt:lpstr>
      <vt:lpstr>Kipppunkte</vt:lpstr>
      <vt:lpstr>Weit weg?</vt:lpstr>
      <vt:lpstr>Weit weg?</vt:lpstr>
      <vt:lpstr>Weit weg?</vt:lpstr>
      <vt:lpstr>Weit weg?</vt:lpstr>
      <vt:lpstr>Weit weg?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Quellen &amp; Links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Repenning</dc:creator>
  <cp:lastModifiedBy>Alexander Repenning</cp:lastModifiedBy>
  <cp:revision>17</cp:revision>
  <cp:lastPrinted>2020-02-08T07:20:25Z</cp:lastPrinted>
  <dcterms:created xsi:type="dcterms:W3CDTF">2020-02-06T23:12:54Z</dcterms:created>
  <dcterms:modified xsi:type="dcterms:W3CDTF">2020-02-08T07:23:57Z</dcterms:modified>
</cp:coreProperties>
</file>